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2" r:id="rId5"/>
    <p:sldId id="259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01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2911D-4885-4521-A3E9-F70EFA9BC364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2A5A-9228-48BD-B636-028BDEEEE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7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30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2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3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5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95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5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2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hotos.google.com/share/AF1QipPX0SCl7OzWilt9LnuQliattX4OUCj_8EP65_cTVnBmS1jnYgsGQAieQUc1VQWdgQ/photo/AF1QipPq_sGlqxsEk855ZQFhfYvjyqULDduVhbn9-oU7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hotos.google.com/share/AF1QipPX0SCl7OzWilt9LnuQliattX4OUCj_8EP65_cTVnBmS1jnYgsGQAieQUc1VQWdgQ/photo/AF1QipN8wl9hWqPbaArpRarSVsj2lVl1he4xhr-Uv1Q-?key=aVBxWjhwSzg2RjJWLWRuVFBBZEN1d205bUdEMnhB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i.imgur.com/OKRTkC8.png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punkt.hu/2025/07/31/egy-zavarba-ejto-foto-es-a-pareidolia-jelense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sciencefocus.com/the-human-body/pareidoli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9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abs/1812.049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pectrum.ieee.org/the-uncanny-vall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2" Type="http://schemas.openxmlformats.org/officeDocument/2006/relationships/hyperlink" Target="https://arxiv.org/abs/1503.0358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hotos.google.com/share/AF1QipPX0SCl7OzWilt9LnuQliattX4OUCj_8EP65_cTVnBmS1jnYgsGQAieQUc1VQWdgQ/photo/AF1QipNXhH0_fuaaknZDenMlz3B-xfQE-uLo74_v1x3s?key=aVBxWjhwSzg2RjJWLWRuVFBBZEN1d205bUdEMnh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otos.google.com/share/AF1QipPX0SCl7OzWilt9LnuQliattX4OUCj_8EP65_cTVnBmS1jnYgsGQAieQUc1VQWdgQ/photo/AF1QipMAAFcAZEMkoJMK2Ug9DzdRXjMS5xWeHiqPHnV-?key=aVBxWjhwSzg2RjJWLWRuVFBBZEN1d205bUdEMnh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deepdrea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otos.google.com/share/AF1QipPX0SCl7OzWilt9LnuQliattX4OUCj_8EP65_cTVnBmS1jnYgsGQAieQUc1VQWdgQ/photo/AF1QipP7bCZqTVNdWXv9sdth9ZfEIHXbXDiyHRvfdKDR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otos.google.com/share/AF1QipPX0SCl7OzWilt9LnuQliattX4OUCj_8EP65_cTVnBmS1jnYgsGQAieQUc1VQWdgQ/photo/AF1QipMjkZwfeRT4O49PkomJ3wuzeIlhGtUpXaykFfm_?key=aVBxWjhwSzg2RjJWLWRuVFBBZEN1d205bUdEMnh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Generative</a:t>
            </a:r>
            <a:r>
              <a:rPr lang="hu-HU" dirty="0"/>
              <a:t>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/>
            </a:r>
            <a:br>
              <a:rPr lang="hu-HU" dirty="0"/>
            </a:br>
            <a:r>
              <a:rPr lang="hu-HU" sz="4000" i="1" dirty="0" smtClean="0"/>
              <a:t>Image </a:t>
            </a:r>
            <a:r>
              <a:rPr lang="hu-HU" sz="4000" i="1" dirty="0" err="1" smtClean="0"/>
              <a:t>Generation</a:t>
            </a:r>
            <a:r>
              <a:rPr lang="hu-HU" sz="4000" i="1" dirty="0" smtClean="0"/>
              <a:t> </a:t>
            </a:r>
            <a:r>
              <a:rPr lang="hu-HU" sz="4000" i="1" dirty="0" err="1" smtClean="0"/>
              <a:t>with</a:t>
            </a:r>
            <a:r>
              <a:rPr lang="hu-HU" sz="4000" i="1" dirty="0" smtClean="0"/>
              <a:t> Deep </a:t>
            </a:r>
            <a:r>
              <a:rPr lang="hu-HU" sz="4000" i="1" dirty="0" err="1" smtClean="0"/>
              <a:t>Learning</a:t>
            </a:r>
            <a:r>
              <a:rPr lang="hu-HU" sz="4000" i="1" dirty="0" smtClean="0"/>
              <a:t> </a:t>
            </a:r>
            <a:r>
              <a:rPr lang="hu-HU" sz="4000" i="1" dirty="0" err="1" smtClean="0"/>
              <a:t>Models</a:t>
            </a:r>
            <a:endParaRPr lang="en-GB" sz="4000" i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03648" y="4365104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November 6, </a:t>
            </a:r>
            <a:r>
              <a:rPr lang="hu-HU" dirty="0"/>
              <a:t>2025</a:t>
            </a:r>
          </a:p>
          <a:p>
            <a:r>
              <a:rPr lang="hu-HU" dirty="0"/>
              <a:t>Pethő Gergely</a:t>
            </a:r>
          </a:p>
          <a:p>
            <a:r>
              <a:rPr lang="hu-HU" dirty="0" err="1"/>
              <a:t>UD</a:t>
            </a:r>
            <a:r>
              <a:rPr lang="hu-HU" dirty="0"/>
              <a:t> </a:t>
            </a:r>
            <a:r>
              <a:rPr lang="hu-HU" dirty="0" err="1"/>
              <a:t>Faculty</a:t>
            </a:r>
            <a:r>
              <a:rPr lang="hu-HU" dirty="0"/>
              <a:t> of Health Science, </a:t>
            </a: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 smtClean="0"/>
              <a:t>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5066" y="260648"/>
            <a:ext cx="8229600" cy="4824536"/>
          </a:xfrm>
        </p:spPr>
        <p:txBody>
          <a:bodyPr>
            <a:normAutofit/>
          </a:bodyPr>
          <a:lstStyle/>
          <a:p>
            <a:r>
              <a:rPr lang="hu-HU" sz="1800" dirty="0" smtClean="0"/>
              <a:t>A </a:t>
            </a:r>
            <a:r>
              <a:rPr lang="hu-HU" sz="1800" dirty="0" err="1" smtClean="0"/>
              <a:t>different</a:t>
            </a:r>
            <a:r>
              <a:rPr lang="hu-HU" sz="1800" dirty="0" smtClean="0"/>
              <a:t> </a:t>
            </a:r>
            <a:r>
              <a:rPr lang="hu-HU" sz="1800" dirty="0" err="1" smtClean="0"/>
              <a:t>option</a:t>
            </a:r>
            <a:r>
              <a:rPr lang="hu-HU" sz="1800" dirty="0" smtClean="0"/>
              <a:t>: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do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adjust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image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correspond</a:t>
            </a:r>
            <a:r>
              <a:rPr lang="hu-HU" sz="1800" dirty="0" smtClean="0"/>
              <a:t> </a:t>
            </a:r>
            <a:r>
              <a:rPr lang="hu-HU" sz="1800" dirty="0" err="1" smtClean="0"/>
              <a:t>better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category</a:t>
            </a:r>
            <a:r>
              <a:rPr lang="hu-HU" sz="1800" dirty="0" smtClean="0"/>
              <a:t> </a:t>
            </a:r>
            <a:r>
              <a:rPr lang="hu-HU" sz="1800" dirty="0" err="1" smtClean="0"/>
              <a:t>label</a:t>
            </a:r>
            <a:r>
              <a:rPr lang="hu-HU" sz="1800" dirty="0" smtClean="0"/>
              <a:t>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way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activation</a:t>
            </a:r>
            <a:r>
              <a:rPr lang="hu-HU" sz="1800" dirty="0" smtClean="0"/>
              <a:t> of </a:t>
            </a:r>
            <a:r>
              <a:rPr lang="hu-HU" sz="1800" dirty="0" err="1" smtClean="0"/>
              <a:t>filters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a </a:t>
            </a:r>
            <a:r>
              <a:rPr lang="hu-HU" sz="1800" dirty="0" err="1" smtClean="0"/>
              <a:t>certain</a:t>
            </a:r>
            <a:r>
              <a:rPr lang="hu-HU" sz="1800" dirty="0" smtClean="0"/>
              <a:t> </a:t>
            </a:r>
            <a:r>
              <a:rPr lang="hu-HU" sz="1800" dirty="0" err="1" smtClean="0"/>
              <a:t>layer</a:t>
            </a:r>
            <a:r>
              <a:rPr lang="hu-HU" sz="1800" dirty="0" smtClean="0"/>
              <a:t>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network</a:t>
            </a:r>
            <a:r>
              <a:rPr lang="hu-HU" sz="1800" dirty="0" smtClean="0"/>
              <a:t> </a:t>
            </a:r>
            <a:r>
              <a:rPr lang="hu-HU" sz="1800" dirty="0" err="1" smtClean="0"/>
              <a:t>increases</a:t>
            </a:r>
            <a:r>
              <a:rPr lang="hu-HU" sz="1800" dirty="0" smtClean="0"/>
              <a:t> overall</a:t>
            </a:r>
          </a:p>
          <a:p>
            <a:pPr lvl="1"/>
            <a:r>
              <a:rPr lang="hu-HU" sz="1600" dirty="0" err="1" smtClean="0"/>
              <a:t>Lower</a:t>
            </a:r>
            <a:r>
              <a:rPr lang="hu-HU" sz="1600" dirty="0" smtClean="0"/>
              <a:t> </a:t>
            </a:r>
            <a:r>
              <a:rPr lang="hu-HU" sz="1600" dirty="0" err="1" smtClean="0"/>
              <a:t>layers</a:t>
            </a:r>
            <a:r>
              <a:rPr lang="hu-HU" sz="1600" dirty="0" smtClean="0"/>
              <a:t> </a:t>
            </a:r>
            <a:r>
              <a:rPr lang="hu-HU" sz="1600" dirty="0" err="1" smtClean="0"/>
              <a:t>enhance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edges</a:t>
            </a:r>
            <a:r>
              <a:rPr lang="hu-HU" sz="1600" dirty="0"/>
              <a:t>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image, </a:t>
            </a:r>
            <a:r>
              <a:rPr lang="hu-HU" sz="1600" dirty="0" err="1" smtClean="0"/>
              <a:t>maybe</a:t>
            </a:r>
            <a:r>
              <a:rPr lang="hu-HU" sz="1600" dirty="0" smtClean="0"/>
              <a:t> </a:t>
            </a:r>
            <a:r>
              <a:rPr lang="hu-HU" sz="1600" dirty="0" err="1" smtClean="0"/>
              <a:t>even</a:t>
            </a:r>
            <a:r>
              <a:rPr lang="hu-HU" sz="1600" dirty="0" smtClean="0"/>
              <a:t> </a:t>
            </a:r>
            <a:r>
              <a:rPr lang="hu-HU" sz="1600" dirty="0" err="1" smtClean="0"/>
              <a:t>where</a:t>
            </a:r>
            <a:r>
              <a:rPr lang="hu-HU" sz="1600" dirty="0" smtClean="0"/>
              <a:t> </a:t>
            </a:r>
            <a:r>
              <a:rPr lang="hu-HU" sz="1600" dirty="0" err="1" smtClean="0"/>
              <a:t>there</a:t>
            </a:r>
            <a:r>
              <a:rPr lang="hu-HU" sz="1600" dirty="0" smtClean="0"/>
              <a:t> </a:t>
            </a:r>
            <a:r>
              <a:rPr lang="hu-HU" sz="1600" dirty="0" err="1" smtClean="0"/>
              <a:t>are</a:t>
            </a:r>
            <a:r>
              <a:rPr lang="hu-HU" sz="1600" dirty="0" smtClean="0"/>
              <a:t> no </a:t>
            </a:r>
            <a:r>
              <a:rPr lang="hu-HU" sz="1600" dirty="0" err="1" smtClean="0"/>
              <a:t>edges</a:t>
            </a:r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r>
              <a:rPr lang="hu-HU" sz="1600" dirty="0" err="1" smtClean="0"/>
              <a:t>By</a:t>
            </a:r>
            <a:r>
              <a:rPr lang="hu-HU" sz="1600" dirty="0" smtClean="0"/>
              <a:t> </a:t>
            </a:r>
            <a:r>
              <a:rPr lang="hu-HU" sz="1600" dirty="0" err="1" smtClean="0"/>
              <a:t>making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 </a:t>
            </a:r>
            <a:r>
              <a:rPr lang="hu-HU" sz="1600" dirty="0" err="1" smtClean="0"/>
              <a:t>increase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activation</a:t>
            </a:r>
            <a:r>
              <a:rPr lang="hu-HU" sz="1600" dirty="0" smtClean="0"/>
              <a:t> of </a:t>
            </a:r>
            <a:r>
              <a:rPr lang="hu-HU" sz="1600" dirty="0" err="1" smtClean="0"/>
              <a:t>filters</a:t>
            </a:r>
            <a:r>
              <a:rPr lang="hu-HU" sz="1600" dirty="0" smtClean="0"/>
              <a:t> </a:t>
            </a:r>
            <a:r>
              <a:rPr lang="hu-HU" sz="1600" dirty="0" err="1" smtClean="0"/>
              <a:t>on</a:t>
            </a:r>
            <a:r>
              <a:rPr lang="hu-HU" sz="1600" dirty="0" smtClean="0"/>
              <a:t> </a:t>
            </a:r>
            <a:r>
              <a:rPr lang="hu-HU" sz="1600" dirty="0" err="1" smtClean="0"/>
              <a:t>higher</a:t>
            </a:r>
            <a:r>
              <a:rPr lang="hu-HU" sz="1600" dirty="0" smtClean="0"/>
              <a:t> </a:t>
            </a:r>
            <a:r>
              <a:rPr lang="hu-HU" sz="1600" dirty="0" err="1" smtClean="0"/>
              <a:t>layers</a:t>
            </a:r>
            <a:r>
              <a:rPr lang="hu-HU" sz="1600" dirty="0" smtClean="0"/>
              <a:t>, </a:t>
            </a:r>
            <a:r>
              <a:rPr lang="hu-HU" sz="1600" dirty="0" err="1" smtClean="0"/>
              <a:t>patterns</a:t>
            </a:r>
            <a:r>
              <a:rPr lang="hu-HU" sz="1600" dirty="0" smtClean="0"/>
              <a:t> </a:t>
            </a:r>
            <a:r>
              <a:rPr lang="hu-HU" sz="1600" dirty="0" err="1" smtClean="0"/>
              <a:t>characteristic</a:t>
            </a:r>
            <a:r>
              <a:rPr lang="hu-HU" sz="1600" dirty="0" smtClean="0"/>
              <a:t> </a:t>
            </a:r>
            <a:r>
              <a:rPr lang="hu-HU" sz="1600" dirty="0" err="1" smtClean="0"/>
              <a:t>of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categories</a:t>
            </a:r>
            <a:r>
              <a:rPr lang="hu-HU" sz="1600" dirty="0" smtClean="0"/>
              <a:t> </a:t>
            </a:r>
            <a:r>
              <a:rPr lang="hu-HU" sz="1600" dirty="0" err="1" smtClean="0"/>
              <a:t>learned</a:t>
            </a:r>
            <a:r>
              <a:rPr lang="hu-HU" sz="1600" dirty="0" smtClean="0"/>
              <a:t> </a:t>
            </a:r>
            <a:r>
              <a:rPr lang="hu-HU" sz="1600" dirty="0" err="1" smtClean="0"/>
              <a:t>by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model</a:t>
            </a:r>
            <a:r>
              <a:rPr lang="hu-HU" sz="1600" dirty="0" smtClean="0"/>
              <a:t> </a:t>
            </a:r>
            <a:r>
              <a:rPr lang="hu-HU" sz="1600" dirty="0" err="1" smtClean="0"/>
              <a:t>appear</a:t>
            </a:r>
            <a:r>
              <a:rPr lang="hu-HU" sz="1600" dirty="0" smtClean="0"/>
              <a:t>; </a:t>
            </a:r>
            <a:r>
              <a:rPr lang="hu-HU" sz="1600" dirty="0" err="1" smtClean="0"/>
              <a:t>e.g</a:t>
            </a:r>
            <a:r>
              <a:rPr lang="hu-HU" sz="1600" dirty="0" smtClean="0"/>
              <a:t>. </a:t>
            </a:r>
            <a:r>
              <a:rPr lang="hu-HU" sz="1600" dirty="0" err="1" smtClean="0"/>
              <a:t>animals</a:t>
            </a:r>
            <a:r>
              <a:rPr lang="hu-HU" sz="1600" dirty="0" smtClean="0"/>
              <a:t> </a:t>
            </a:r>
            <a:r>
              <a:rPr lang="hu-HU" sz="1600" dirty="0" err="1" smtClean="0"/>
              <a:t>are</a:t>
            </a:r>
            <a:r>
              <a:rPr lang="hu-HU" sz="1600" dirty="0" smtClean="0"/>
              <a:t> „</a:t>
            </a:r>
            <a:r>
              <a:rPr lang="hu-HU" sz="1600" dirty="0" err="1" smtClean="0"/>
              <a:t>recognised</a:t>
            </a:r>
            <a:r>
              <a:rPr lang="hu-HU" sz="1600" dirty="0" smtClean="0"/>
              <a:t>”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blue</a:t>
            </a:r>
            <a:r>
              <a:rPr lang="hu-HU" sz="1600" dirty="0" smtClean="0"/>
              <a:t> </a:t>
            </a:r>
            <a:r>
              <a:rPr lang="hu-HU" sz="1600" dirty="0" err="1" smtClean="0"/>
              <a:t>sky</a:t>
            </a:r>
            <a:r>
              <a:rPr lang="hu-HU" sz="1600" dirty="0" smtClean="0"/>
              <a:t> and </a:t>
            </a:r>
            <a:r>
              <a:rPr lang="hu-HU" sz="1600" dirty="0" err="1" smtClean="0"/>
              <a:t>clouds</a:t>
            </a:r>
            <a:r>
              <a:rPr lang="hu-HU" sz="1600" dirty="0" smtClean="0"/>
              <a:t> </a:t>
            </a:r>
            <a:r>
              <a:rPr lang="hu-HU" sz="1600" dirty="0" err="1" smtClean="0"/>
              <a:t>if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model</a:t>
            </a:r>
            <a:r>
              <a:rPr lang="hu-HU" sz="1600" dirty="0" smtClean="0"/>
              <a:t> </a:t>
            </a:r>
            <a:r>
              <a:rPr lang="hu-HU" sz="1600" dirty="0" err="1" smtClean="0"/>
              <a:t>was</a:t>
            </a:r>
            <a:r>
              <a:rPr lang="hu-HU" sz="1600" dirty="0" smtClean="0"/>
              <a:t> </a:t>
            </a:r>
            <a:r>
              <a:rPr lang="hu-HU" sz="1600" dirty="0" err="1" smtClean="0"/>
              <a:t>trained</a:t>
            </a:r>
            <a:r>
              <a:rPr lang="hu-HU" sz="1600" dirty="0" smtClean="0"/>
              <a:t> </a:t>
            </a:r>
            <a:r>
              <a:rPr lang="hu-HU" sz="1600" dirty="0" err="1" smtClean="0"/>
              <a:t>to</a:t>
            </a:r>
            <a:r>
              <a:rPr lang="hu-HU" sz="1600" dirty="0" smtClean="0"/>
              <a:t> </a:t>
            </a:r>
            <a:r>
              <a:rPr lang="hu-HU" sz="1600" dirty="0" err="1" smtClean="0"/>
              <a:t>recognise</a:t>
            </a:r>
            <a:r>
              <a:rPr lang="hu-HU" sz="1600" dirty="0" smtClean="0"/>
              <a:t> </a:t>
            </a:r>
            <a:r>
              <a:rPr lang="hu-HU" sz="1600" dirty="0" err="1" smtClean="0"/>
              <a:t>animals</a:t>
            </a:r>
            <a:endParaRPr lang="hu-HU" sz="1600" dirty="0" smtClean="0"/>
          </a:p>
        </p:txBody>
      </p:sp>
      <p:pic>
        <p:nvPicPr>
          <p:cNvPr id="4098" name="Picture 2" descr="https://lh3.googleusercontent.com/pw/AP1GczNvDEhFpLGxQ0xnDKDDQ_qawePJgXKoKUuOFPpoKmKjhz0BIJbSXs32dYZssXOhQ2Tvbls2AASrUBJANzi34Xt-jviwfNeXG09DzMVgIPsgaNGFvIYChtl0HNergxphrXQDu3yx6p9a2rTGbFu4rcMk=w2559-h863-s-no?authuser=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416824" cy="24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pw/AP1GczP9vKfsDTXUjJYCjdduxXaXrmFS5rkfKQ5iC82-8gD-uFqPx0ShQuCkbs1R6F1hVu_OwN0zjUIn4XCM7zdjjdkB7siFMsWEXkJiKgG1aLnD530pZjzL31-cydDbqUb3MKTYTFdrE4Ty0l86MFI7AlxF=w1135-h305-s-no?authuser=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840760" cy="1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The </a:t>
            </a:r>
            <a:r>
              <a:rPr lang="hu-HU" sz="2000" dirty="0" err="1" smtClean="0"/>
              <a:t>name</a:t>
            </a:r>
            <a:r>
              <a:rPr lang="hu-HU" sz="2000" dirty="0" smtClean="0"/>
              <a:t> </a:t>
            </a:r>
            <a:r>
              <a:rPr lang="hu-HU" sz="2000" dirty="0" err="1" smtClean="0"/>
              <a:t>DeepDream</a:t>
            </a:r>
            <a:r>
              <a:rPr lang="hu-HU" sz="2000" dirty="0" smtClean="0"/>
              <a:t> </a:t>
            </a:r>
            <a:r>
              <a:rPr lang="hu-HU" sz="2000" dirty="0" err="1" smtClean="0"/>
              <a:t>refers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fact</a:t>
            </a:r>
            <a:r>
              <a:rPr lang="hu-HU" sz="2000" dirty="0" smtClean="0"/>
              <a:t> </a:t>
            </a:r>
            <a:r>
              <a:rPr lang="hu-HU" sz="2000" dirty="0" err="1" smtClean="0"/>
              <a:t>that</a:t>
            </a:r>
            <a:r>
              <a:rPr lang="hu-HU" sz="2000" dirty="0" smtClean="0"/>
              <a:t> </a:t>
            </a:r>
            <a:r>
              <a:rPr lang="hu-HU" sz="2000" dirty="0" err="1" smtClean="0"/>
              <a:t>it</a:t>
            </a:r>
            <a:r>
              <a:rPr lang="hu-HU" sz="2000" dirty="0" smtClean="0"/>
              <a:t> </a:t>
            </a:r>
            <a:r>
              <a:rPr lang="hu-HU" sz="2000" dirty="0" err="1" smtClean="0"/>
              <a:t>generates</a:t>
            </a:r>
            <a:r>
              <a:rPr lang="hu-HU" sz="2000" dirty="0" smtClean="0"/>
              <a:t> </a:t>
            </a:r>
            <a:r>
              <a:rPr lang="hu-HU" sz="2000" dirty="0" err="1" smtClean="0"/>
              <a:t>dream-like</a:t>
            </a:r>
            <a:r>
              <a:rPr lang="hu-HU" sz="2000" dirty="0"/>
              <a:t> </a:t>
            </a:r>
            <a:r>
              <a:rPr lang="hu-HU" sz="2000" dirty="0" err="1" smtClean="0"/>
              <a:t>images</a:t>
            </a:r>
            <a:r>
              <a:rPr lang="hu-HU" sz="2000" dirty="0" smtClean="0"/>
              <a:t> </a:t>
            </a:r>
            <a:r>
              <a:rPr lang="hu-HU" sz="2000" dirty="0" err="1" smtClean="0"/>
              <a:t>that</a:t>
            </a:r>
            <a:r>
              <a:rPr lang="hu-HU" sz="2000" dirty="0" smtClean="0"/>
              <a:t> </a:t>
            </a:r>
            <a:r>
              <a:rPr lang="hu-HU" sz="2000" dirty="0" err="1" smtClean="0"/>
              <a:t>resemble</a:t>
            </a:r>
            <a:r>
              <a:rPr lang="hu-HU" sz="2000" dirty="0" smtClean="0"/>
              <a:t> </a:t>
            </a:r>
            <a:r>
              <a:rPr lang="hu-HU" sz="2000" dirty="0" err="1" smtClean="0"/>
              <a:t>psychedelic</a:t>
            </a:r>
            <a:r>
              <a:rPr lang="hu-HU" sz="2000" dirty="0" smtClean="0"/>
              <a:t> </a:t>
            </a:r>
            <a:r>
              <a:rPr lang="hu-HU" sz="2000" dirty="0" err="1" smtClean="0"/>
              <a:t>hallucinations</a:t>
            </a:r>
            <a:endParaRPr lang="hu-HU" sz="2000" dirty="0" smtClean="0"/>
          </a:p>
          <a:p>
            <a:r>
              <a:rPr lang="hu-HU" sz="2000" dirty="0" err="1" smtClean="0"/>
              <a:t>This</a:t>
            </a:r>
            <a:r>
              <a:rPr lang="hu-HU" sz="2000" dirty="0" smtClean="0"/>
              <a:t> is </a:t>
            </a:r>
            <a:r>
              <a:rPr lang="hu-HU" sz="2000" dirty="0" err="1" smtClean="0"/>
              <a:t>usually</a:t>
            </a:r>
            <a:r>
              <a:rPr lang="hu-HU" sz="2000" dirty="0" smtClean="0"/>
              <a:t> </a:t>
            </a:r>
            <a:r>
              <a:rPr lang="hu-HU" sz="2000" dirty="0" err="1" smtClean="0"/>
              <a:t>claimed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be </a:t>
            </a:r>
            <a:r>
              <a:rPr lang="hu-HU" sz="2000" dirty="0" err="1" smtClean="0"/>
              <a:t>related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phenomenon</a:t>
            </a:r>
            <a:r>
              <a:rPr lang="hu-HU" sz="2000" dirty="0" smtClean="0"/>
              <a:t> of </a:t>
            </a:r>
            <a:r>
              <a:rPr lang="hu-HU" sz="2000" b="1" dirty="0" err="1" smtClean="0"/>
              <a:t>pareidolia</a:t>
            </a:r>
            <a:r>
              <a:rPr lang="hu-HU" sz="2000" dirty="0" smtClean="0"/>
              <a:t>, </a:t>
            </a:r>
            <a:r>
              <a:rPr lang="hu-HU" sz="2000" dirty="0" err="1" smtClean="0"/>
              <a:t>which</a:t>
            </a:r>
            <a:r>
              <a:rPr lang="hu-HU" sz="2000" dirty="0" smtClean="0"/>
              <a:t> </a:t>
            </a:r>
            <a:r>
              <a:rPr lang="hu-HU" sz="2000" dirty="0" err="1" smtClean="0"/>
              <a:t>plays</a:t>
            </a:r>
            <a:r>
              <a:rPr lang="hu-HU" sz="2000" dirty="0" smtClean="0"/>
              <a:t> a </a:t>
            </a:r>
            <a:r>
              <a:rPr lang="hu-HU" sz="2000" dirty="0" err="1" smtClean="0"/>
              <a:t>role</a:t>
            </a:r>
            <a:r>
              <a:rPr lang="hu-HU" sz="2000" dirty="0" smtClean="0"/>
              <a:t> </a:t>
            </a:r>
            <a:r>
              <a:rPr lang="hu-HU" sz="2000" dirty="0" err="1" smtClean="0"/>
              <a:t>in</a:t>
            </a:r>
            <a:r>
              <a:rPr lang="hu-HU" sz="2000" dirty="0" smtClean="0"/>
              <a:t> human </a:t>
            </a:r>
            <a:r>
              <a:rPr lang="hu-HU" sz="2000" dirty="0" err="1" smtClean="0"/>
              <a:t>psychology</a:t>
            </a:r>
            <a:endParaRPr lang="hu-HU" sz="2000" dirty="0" smtClean="0"/>
          </a:p>
          <a:p>
            <a:pPr lvl="1"/>
            <a:r>
              <a:rPr lang="hu-HU" sz="1800" dirty="0" smtClean="0"/>
              <a:t>The part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human </a:t>
            </a:r>
            <a:r>
              <a:rPr lang="hu-HU" sz="1800" dirty="0" err="1" smtClean="0"/>
              <a:t>brain</a:t>
            </a:r>
            <a:r>
              <a:rPr lang="hu-HU" sz="1800" dirty="0" smtClean="0"/>
              <a:t> </a:t>
            </a:r>
            <a:r>
              <a:rPr lang="hu-HU" sz="1800" dirty="0" err="1" smtClean="0"/>
              <a:t>responsible</a:t>
            </a:r>
            <a:r>
              <a:rPr lang="hu-HU" sz="1800" dirty="0" smtClean="0"/>
              <a:t> </a:t>
            </a:r>
            <a:r>
              <a:rPr lang="hu-HU" sz="1800" dirty="0" err="1" smtClean="0"/>
              <a:t>for</a:t>
            </a:r>
            <a:r>
              <a:rPr lang="hu-HU" sz="1800" dirty="0" smtClean="0"/>
              <a:t> </a:t>
            </a:r>
            <a:r>
              <a:rPr lang="hu-HU" sz="1800" dirty="0" err="1" smtClean="0"/>
              <a:t>visual</a:t>
            </a:r>
            <a:r>
              <a:rPr lang="hu-HU" sz="1800" dirty="0" smtClean="0"/>
              <a:t> </a:t>
            </a:r>
            <a:r>
              <a:rPr lang="hu-HU" sz="1800" dirty="0" err="1" smtClean="0"/>
              <a:t>processing</a:t>
            </a:r>
            <a:r>
              <a:rPr lang="hu-HU" sz="1800" dirty="0" smtClean="0"/>
              <a:t> (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visual</a:t>
            </a:r>
            <a:r>
              <a:rPr lang="hu-HU" sz="1800" dirty="0" smtClean="0"/>
              <a:t> </a:t>
            </a:r>
            <a:r>
              <a:rPr lang="hu-HU" sz="1800" dirty="0" err="1" smtClean="0"/>
              <a:t>cortex</a:t>
            </a:r>
            <a:r>
              <a:rPr lang="hu-HU" sz="1800" dirty="0" smtClean="0"/>
              <a:t>) </a:t>
            </a:r>
            <a:r>
              <a:rPr lang="hu-HU" sz="1800" dirty="0" err="1" smtClean="0"/>
              <a:t>recognised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patterns</a:t>
            </a:r>
            <a:r>
              <a:rPr lang="hu-HU" sz="1800" dirty="0" smtClean="0"/>
              <a:t>, </a:t>
            </a:r>
            <a:r>
              <a:rPr lang="hu-HU" sz="1800" dirty="0" err="1" smtClean="0"/>
              <a:t>similarly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CNNs</a:t>
            </a:r>
            <a:r>
              <a:rPr lang="hu-HU" sz="1800" dirty="0" smtClean="0"/>
              <a:t>.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sometimes</a:t>
            </a:r>
            <a:r>
              <a:rPr lang="hu-HU" sz="1800" dirty="0" smtClean="0"/>
              <a:t> </a:t>
            </a:r>
            <a:r>
              <a:rPr lang="hu-HU" sz="1800" dirty="0" err="1" smtClean="0"/>
              <a:t>notices</a:t>
            </a:r>
            <a:r>
              <a:rPr lang="hu-HU" sz="1800" dirty="0" smtClean="0"/>
              <a:t> </a:t>
            </a:r>
            <a:r>
              <a:rPr lang="hu-HU" sz="1800" dirty="0" err="1" smtClean="0"/>
              <a:t>such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patterns</a:t>
            </a:r>
            <a:r>
              <a:rPr lang="hu-HU" sz="1800" dirty="0" smtClean="0"/>
              <a:t> </a:t>
            </a:r>
            <a:r>
              <a:rPr lang="hu-HU" sz="1800" dirty="0" err="1" smtClean="0"/>
              <a:t>even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random </a:t>
            </a:r>
            <a:r>
              <a:rPr lang="hu-HU" sz="1800" dirty="0" err="1" smtClean="0"/>
              <a:t>noise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pattern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question</a:t>
            </a:r>
            <a:r>
              <a:rPr lang="hu-HU" sz="1800" dirty="0" smtClean="0"/>
              <a:t> </a:t>
            </a:r>
            <a:r>
              <a:rPr lang="hu-HU" sz="1800" dirty="0" err="1" smtClean="0"/>
              <a:t>would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be </a:t>
            </a:r>
            <a:r>
              <a:rPr lang="hu-HU" sz="1800" dirty="0" err="1" smtClean="0"/>
              <a:t>interpretable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reality</a:t>
            </a:r>
            <a:r>
              <a:rPr lang="hu-HU" sz="1800" dirty="0" smtClean="0"/>
              <a:t> –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certainly</a:t>
            </a:r>
            <a:r>
              <a:rPr lang="hu-HU" sz="1800" dirty="0" smtClean="0"/>
              <a:t> is </a:t>
            </a:r>
            <a:r>
              <a:rPr lang="hu-HU" sz="1800" dirty="0" err="1" smtClean="0"/>
              <a:t>there</a:t>
            </a:r>
            <a:r>
              <a:rPr lang="hu-HU" sz="1800" dirty="0" smtClean="0"/>
              <a:t>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only</a:t>
            </a:r>
            <a:r>
              <a:rPr lang="hu-HU" sz="1800" dirty="0" smtClean="0"/>
              <a:t> </a:t>
            </a:r>
            <a:r>
              <a:rPr lang="hu-HU" sz="1800" dirty="0" err="1" smtClean="0"/>
              <a:t>coincidentally</a:t>
            </a:r>
            <a:r>
              <a:rPr lang="hu-HU" sz="1800" dirty="0" smtClean="0"/>
              <a:t>.</a:t>
            </a:r>
          </a:p>
          <a:p>
            <a:pPr lvl="1"/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especially</a:t>
            </a:r>
            <a:r>
              <a:rPr lang="hu-HU" sz="1800" dirty="0" smtClean="0"/>
              <a:t> </a:t>
            </a:r>
            <a:r>
              <a:rPr lang="hu-HU" sz="1800" dirty="0" err="1" smtClean="0"/>
              <a:t>tend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recognise</a:t>
            </a:r>
            <a:r>
              <a:rPr lang="hu-HU" sz="1800" dirty="0" smtClean="0"/>
              <a:t> </a:t>
            </a:r>
            <a:r>
              <a:rPr lang="hu-HU" sz="1800" dirty="0" err="1" smtClean="0"/>
              <a:t>faces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there</a:t>
            </a:r>
            <a:r>
              <a:rPr lang="hu-HU" sz="1800" dirty="0" smtClean="0"/>
              <a:t> is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really</a:t>
            </a:r>
            <a:r>
              <a:rPr lang="hu-HU" sz="1800" dirty="0" smtClean="0"/>
              <a:t> a </a:t>
            </a:r>
            <a:r>
              <a:rPr lang="hu-HU" sz="1800" dirty="0" err="1" smtClean="0"/>
              <a:t>face</a:t>
            </a:r>
            <a:endParaRPr lang="hu-HU" sz="1800" dirty="0" smtClean="0"/>
          </a:p>
          <a:p>
            <a:pPr lvl="1"/>
            <a:r>
              <a:rPr lang="hu-HU" sz="1800" dirty="0" err="1" smtClean="0">
                <a:hlinkClick r:id="rId2"/>
              </a:rPr>
              <a:t>source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3"/>
              </a:rPr>
              <a:t>source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4"/>
              </a:rPr>
              <a:t>source</a:t>
            </a:r>
            <a:endParaRPr lang="hu-HU" sz="1800" dirty="0" smtClean="0"/>
          </a:p>
          <a:p>
            <a:pPr lvl="1"/>
            <a:endParaRPr lang="en-GB" dirty="0"/>
          </a:p>
        </p:txBody>
      </p:sp>
      <p:pic>
        <p:nvPicPr>
          <p:cNvPr id="5122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0" y="5013176"/>
            <a:ext cx="153593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“Face on Mars” captured by NASA's Viking 1 orbiter in 1976 (left) and  Mars Global Surveyor in 2001 (right) : r/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79859"/>
            <a:ext cx="3096344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8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What seeing a face in this picture says about your brain | BBC Science  Focus Magaz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99585"/>
            <a:ext cx="2006590" cy="13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58" y="6029672"/>
            <a:ext cx="398885" cy="2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However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misleading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refer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pareidolia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talking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endParaRPr lang="hu-HU" dirty="0" smtClean="0"/>
          </a:p>
          <a:p>
            <a:pPr lvl="1"/>
            <a:r>
              <a:rPr lang="hu-HU" dirty="0" err="1" smtClean="0"/>
              <a:t>What</a:t>
            </a:r>
            <a:r>
              <a:rPr lang="hu-HU" dirty="0" smtClean="0"/>
              <a:t> is </a:t>
            </a:r>
            <a:r>
              <a:rPr lang="hu-HU" dirty="0" err="1" smtClean="0"/>
              <a:t>going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is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interprets</a:t>
            </a:r>
            <a:r>
              <a:rPr lang="hu-HU" dirty="0" smtClean="0"/>
              <a:t> a </a:t>
            </a:r>
            <a:r>
              <a:rPr lang="hu-HU" dirty="0" err="1" smtClean="0"/>
              <a:t>pattern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an image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show a </a:t>
            </a:r>
            <a:r>
              <a:rPr lang="hu-HU" dirty="0" err="1" smtClean="0"/>
              <a:t>banana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inserts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of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an image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originally</a:t>
            </a:r>
            <a:r>
              <a:rPr lang="hu-HU" dirty="0" smtClean="0"/>
              <a:t> </a:t>
            </a:r>
            <a:r>
              <a:rPr lang="hu-HU" dirty="0" err="1" smtClean="0"/>
              <a:t>didn</a:t>
            </a:r>
            <a:r>
              <a:rPr lang="hu-HU" dirty="0" smtClean="0"/>
              <a:t>’t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, and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recognition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recognised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either</a:t>
            </a:r>
            <a:r>
              <a:rPr lang="hu-HU" dirty="0" smtClean="0"/>
              <a:t>.</a:t>
            </a:r>
          </a:p>
          <a:p>
            <a:r>
              <a:rPr lang="hu-HU" dirty="0" smtClean="0"/>
              <a:t>The parallel </a:t>
            </a:r>
            <a:r>
              <a:rPr lang="hu-HU" dirty="0" err="1" smtClean="0"/>
              <a:t>to</a:t>
            </a:r>
            <a:r>
              <a:rPr lang="hu-HU" dirty="0" smtClean="0"/>
              <a:t> human </a:t>
            </a:r>
            <a:r>
              <a:rPr lang="hu-HU" b="1" dirty="0" err="1" smtClean="0"/>
              <a:t>dreams</a:t>
            </a:r>
            <a:r>
              <a:rPr lang="hu-HU" b="1" dirty="0" smtClean="0"/>
              <a:t> and </a:t>
            </a:r>
            <a:r>
              <a:rPr lang="hu-HU" b="1" dirty="0" err="1" smtClean="0"/>
              <a:t>hallucination</a:t>
            </a:r>
            <a:r>
              <a:rPr lang="hu-HU" b="1" dirty="0" smtClean="0"/>
              <a:t> </a:t>
            </a:r>
            <a:r>
              <a:rPr lang="hu-HU" dirty="0" smtClean="0"/>
              <a:t>is </a:t>
            </a:r>
            <a:r>
              <a:rPr lang="hu-HU" dirty="0" err="1" smtClean="0"/>
              <a:t>much</a:t>
            </a:r>
            <a:r>
              <a:rPr lang="hu-HU" dirty="0" smtClean="0"/>
              <a:t> more </a:t>
            </a:r>
            <a:r>
              <a:rPr lang="hu-HU" dirty="0" err="1" smtClean="0"/>
              <a:t>appropriate</a:t>
            </a:r>
            <a:endParaRPr lang="hu-HU" dirty="0" smtClean="0"/>
          </a:p>
          <a:p>
            <a:pPr lvl="1"/>
            <a:r>
              <a:rPr lang="hu-HU" dirty="0" smtClean="0"/>
              <a:t>The </a:t>
            </a:r>
            <a:r>
              <a:rPr lang="hu-HU" dirty="0" err="1" smtClean="0"/>
              <a:t>visual</a:t>
            </a:r>
            <a:r>
              <a:rPr lang="hu-HU" dirty="0" smtClean="0"/>
              <a:t> </a:t>
            </a:r>
            <a:r>
              <a:rPr lang="hu-HU" dirty="0" err="1" smtClean="0"/>
              <a:t>cortex</a:t>
            </a:r>
            <a:r>
              <a:rPr lang="hu-HU" dirty="0" smtClean="0"/>
              <a:t> is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visual</a:t>
            </a:r>
            <a:r>
              <a:rPr lang="hu-HU" dirty="0" smtClean="0"/>
              <a:t> </a:t>
            </a:r>
            <a:r>
              <a:rPr lang="hu-HU" dirty="0" err="1" smtClean="0"/>
              <a:t>stimuli</a:t>
            </a:r>
            <a:r>
              <a:rPr lang="hu-HU" dirty="0" smtClean="0"/>
              <a:t> </a:t>
            </a:r>
            <a:r>
              <a:rPr lang="hu-HU" dirty="0" err="1" smtClean="0"/>
              <a:t>coming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outside</a:t>
            </a:r>
            <a:r>
              <a:rPr lang="hu-HU" dirty="0" smtClean="0"/>
              <a:t> </a:t>
            </a:r>
            <a:r>
              <a:rPr lang="hu-HU" dirty="0" err="1" smtClean="0"/>
              <a:t>world</a:t>
            </a:r>
            <a:r>
              <a:rPr lang="hu-HU" dirty="0" smtClean="0"/>
              <a:t>; </a:t>
            </a:r>
            <a:r>
              <a:rPr lang="hu-HU" dirty="0" err="1" smtClean="0"/>
              <a:t>however</a:t>
            </a:r>
            <a:r>
              <a:rPr lang="hu-HU" dirty="0" smtClean="0"/>
              <a:t>,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recognise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corresponded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outside</a:t>
            </a:r>
            <a:r>
              <a:rPr lang="hu-HU" dirty="0" smtClean="0"/>
              <a:t> </a:t>
            </a:r>
            <a:r>
              <a:rPr lang="hu-HU" dirty="0" err="1" smtClean="0"/>
              <a:t>world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Similarly</a:t>
            </a:r>
            <a:r>
              <a:rPr lang="hu-HU" dirty="0"/>
              <a:t>, </a:t>
            </a:r>
            <a:r>
              <a:rPr lang="hu-HU" dirty="0" smtClean="0"/>
              <a:t>CNN </a:t>
            </a:r>
            <a:r>
              <a:rPr lang="hu-HU" dirty="0" err="1" smtClean="0"/>
              <a:t>filters</a:t>
            </a:r>
            <a:r>
              <a:rPr lang="hu-HU" dirty="0" smtClean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</a:t>
            </a:r>
            <a:r>
              <a:rPr lang="hu-HU" dirty="0" err="1"/>
              <a:t>normally</a:t>
            </a:r>
            <a:r>
              <a:rPr lang="hu-HU" dirty="0"/>
              <a:t> </a:t>
            </a:r>
            <a:r>
              <a:rPr lang="hu-HU" dirty="0" err="1"/>
              <a:t>serve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purpose</a:t>
            </a:r>
            <a:r>
              <a:rPr lang="hu-HU" dirty="0"/>
              <a:t> of image </a:t>
            </a:r>
            <a:r>
              <a:rPr lang="hu-HU" dirty="0" err="1"/>
              <a:t>recognition</a:t>
            </a:r>
            <a:r>
              <a:rPr lang="hu-HU" dirty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, </a:t>
            </a:r>
            <a:r>
              <a:rPr lang="hu-HU" dirty="0" err="1" smtClean="0"/>
              <a:t>atypically</a:t>
            </a:r>
            <a:r>
              <a:rPr lang="hu-HU" dirty="0" smtClean="0"/>
              <a:t>,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motifs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2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Variational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Original</a:t>
            </a:r>
            <a:r>
              <a:rPr lang="hu-HU" dirty="0" smtClean="0"/>
              <a:t> </a:t>
            </a:r>
            <a:r>
              <a:rPr lang="hu-HU" dirty="0" err="1" smtClean="0"/>
              <a:t>publication</a:t>
            </a:r>
            <a:r>
              <a:rPr lang="hu-HU" dirty="0" smtClean="0"/>
              <a:t>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2"/>
              </a:rPr>
              <a:t>Auto-Encoding </a:t>
            </a:r>
            <a:r>
              <a:rPr lang="en-GB" i="1" dirty="0" err="1">
                <a:hlinkClick r:id="rId2"/>
              </a:rPr>
              <a:t>Variational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Bayes</a:t>
            </a:r>
            <a:r>
              <a:rPr lang="hu-HU" i="1" dirty="0" smtClean="0"/>
              <a:t>, </a:t>
            </a:r>
            <a:r>
              <a:rPr lang="hu-HU" dirty="0" smtClean="0"/>
              <a:t>2013</a:t>
            </a:r>
          </a:p>
          <a:p>
            <a:r>
              <a:rPr lang="hu-HU" dirty="0" err="1" smtClean="0"/>
              <a:t>Later</a:t>
            </a:r>
            <a:r>
              <a:rPr lang="hu-HU" dirty="0" smtClean="0"/>
              <a:t> </a:t>
            </a:r>
            <a:r>
              <a:rPr lang="hu-HU" dirty="0" err="1" smtClean="0"/>
              <a:t>overview</a:t>
            </a:r>
            <a:r>
              <a:rPr lang="hu-HU" dirty="0" smtClean="0"/>
              <a:t> of </a:t>
            </a:r>
            <a:r>
              <a:rPr lang="hu-HU" dirty="0" err="1" smtClean="0"/>
              <a:t>developments</a:t>
            </a:r>
            <a:r>
              <a:rPr lang="hu-HU" dirty="0" smtClean="0"/>
              <a:t>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3"/>
              </a:rPr>
              <a:t>An Introduction to </a:t>
            </a:r>
            <a:r>
              <a:rPr lang="en-GB" i="1" dirty="0" err="1">
                <a:hlinkClick r:id="rId3"/>
              </a:rPr>
              <a:t>Variational</a:t>
            </a:r>
            <a:r>
              <a:rPr lang="en-GB" i="1" dirty="0">
                <a:hlinkClick r:id="rId3"/>
              </a:rPr>
              <a:t> </a:t>
            </a:r>
            <a:r>
              <a:rPr lang="en-GB" i="1" dirty="0" err="1" smtClean="0">
                <a:hlinkClick r:id="rId3"/>
              </a:rPr>
              <a:t>Autoencoders</a:t>
            </a:r>
            <a:r>
              <a:rPr lang="hu-HU" i="1" dirty="0" smtClean="0"/>
              <a:t>, </a:t>
            </a:r>
            <a:r>
              <a:rPr lang="hu-HU" dirty="0" smtClean="0"/>
              <a:t>2019</a:t>
            </a:r>
            <a:endParaRPr lang="en-GB" dirty="0"/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familiar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basic</a:t>
            </a:r>
            <a:r>
              <a:rPr lang="hu-HU" dirty="0" smtClean="0"/>
              <a:t> idea:</a:t>
            </a:r>
          </a:p>
          <a:p>
            <a:pPr lvl="1"/>
            <a:r>
              <a:rPr lang="hu-HU" dirty="0" smtClean="0"/>
              <a:t>an </a:t>
            </a:r>
            <a:r>
              <a:rPr lang="hu-HU" dirty="0" err="1" smtClean="0"/>
              <a:t>autoencoder</a:t>
            </a:r>
            <a:r>
              <a:rPr lang="hu-HU" dirty="0" smtClean="0"/>
              <a:t> (= </a:t>
            </a:r>
            <a:r>
              <a:rPr lang="hu-HU" dirty="0" err="1" smtClean="0"/>
              <a:t>self-encoder</a:t>
            </a:r>
            <a:r>
              <a:rPr lang="hu-HU" dirty="0" smtClean="0"/>
              <a:t>) </a:t>
            </a:r>
            <a:r>
              <a:rPr lang="hu-HU" dirty="0" err="1" smtClean="0"/>
              <a:t>consists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component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:</a:t>
            </a:r>
          </a:p>
          <a:p>
            <a:pPr lvl="2"/>
            <a:r>
              <a:rPr lang="hu-HU" b="1" dirty="0" err="1" smtClean="0"/>
              <a:t>encoder</a:t>
            </a:r>
            <a:r>
              <a:rPr lang="hu-HU" dirty="0" smtClean="0"/>
              <a:t>: </a:t>
            </a:r>
            <a:r>
              <a:rPr lang="hu-HU" dirty="0" err="1" smtClean="0"/>
              <a:t>transforms</a:t>
            </a:r>
            <a:r>
              <a:rPr lang="hu-HU" dirty="0" smtClean="0"/>
              <a:t> a </a:t>
            </a:r>
            <a:r>
              <a:rPr lang="hu-HU" dirty="0" err="1" smtClean="0"/>
              <a:t>high-dimensional</a:t>
            </a:r>
            <a:r>
              <a:rPr lang="hu-HU" dirty="0" smtClean="0"/>
              <a:t> input (</a:t>
            </a:r>
            <a:r>
              <a:rPr lang="hu-HU" dirty="0" err="1" smtClean="0"/>
              <a:t>usually</a:t>
            </a:r>
            <a:r>
              <a:rPr lang="hu-HU" dirty="0" smtClean="0"/>
              <a:t> an image)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low-dimensional</a:t>
            </a:r>
            <a:r>
              <a:rPr lang="hu-HU" dirty="0" smtClean="0"/>
              <a:t> </a:t>
            </a:r>
            <a:r>
              <a:rPr lang="hu-HU" dirty="0" err="1" smtClean="0"/>
              <a:t>co-called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endParaRPr lang="hu-HU" dirty="0" smtClean="0"/>
          </a:p>
          <a:p>
            <a:pPr lvl="2"/>
            <a:r>
              <a:rPr lang="hu-HU" b="1" dirty="0" err="1" smtClean="0"/>
              <a:t>decoder</a:t>
            </a:r>
            <a:r>
              <a:rPr lang="hu-HU" dirty="0" smtClean="0"/>
              <a:t>: </a:t>
            </a:r>
            <a:r>
              <a:rPr lang="hu-HU" dirty="0" err="1" smtClean="0"/>
              <a:t>transforms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 </a:t>
            </a:r>
            <a:r>
              <a:rPr lang="hu-HU" dirty="0" err="1" smtClean="0"/>
              <a:t>vector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dimensionality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</a:t>
            </a:r>
          </a:p>
          <a:p>
            <a:pPr lvl="2"/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expected</a:t>
            </a:r>
            <a:r>
              <a:rPr lang="hu-HU" dirty="0" smtClean="0"/>
              <a:t> output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decoder</a:t>
            </a:r>
            <a:r>
              <a:rPr lang="hu-HU" dirty="0" smtClean="0"/>
              <a:t> is </a:t>
            </a:r>
            <a:r>
              <a:rPr lang="hu-HU" dirty="0" err="1" smtClean="0"/>
              <a:t>identical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encoder</a:t>
            </a:r>
            <a:r>
              <a:rPr lang="hu-HU" dirty="0" smtClean="0"/>
              <a:t> (</a:t>
            </a:r>
            <a:r>
              <a:rPr lang="hu-HU" dirty="0" err="1" smtClean="0"/>
              <a:t>therefore</a:t>
            </a:r>
            <a:r>
              <a:rPr lang="hu-HU" dirty="0" smtClean="0"/>
              <a:t> </a:t>
            </a:r>
            <a:r>
              <a:rPr lang="hu-HU" dirty="0" err="1" smtClean="0"/>
              <a:t>auto-</a:t>
            </a:r>
            <a:r>
              <a:rPr lang="hu-HU" dirty="0" smtClean="0"/>
              <a:t>)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aim</a:t>
            </a:r>
            <a:r>
              <a:rPr lang="hu-HU" dirty="0" smtClean="0"/>
              <a:t> of </a:t>
            </a:r>
            <a:r>
              <a:rPr lang="hu-HU" dirty="0" err="1" smtClean="0"/>
              <a:t>training</a:t>
            </a:r>
            <a:r>
              <a:rPr lang="hu-HU" dirty="0" smtClean="0"/>
              <a:t> is </a:t>
            </a:r>
            <a:r>
              <a:rPr lang="hu-HU" dirty="0" err="1" smtClean="0"/>
              <a:t>thus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let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</a:t>
            </a:r>
            <a:r>
              <a:rPr lang="hu-HU" dirty="0" err="1" smtClean="0"/>
              <a:t>transform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back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endParaRPr lang="hu-HU" dirty="0" smtClean="0"/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is a </a:t>
            </a:r>
            <a:r>
              <a:rPr lang="hu-HU" dirty="0" err="1" smtClean="0"/>
              <a:t>lossy</a:t>
            </a:r>
            <a:r>
              <a:rPr lang="hu-HU" dirty="0" err="1"/>
              <a:t>-</a:t>
            </a:r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dirty="0" err="1" smtClean="0"/>
              <a:t>form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input</a:t>
            </a:r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b="1" dirty="0" err="1" smtClean="0"/>
              <a:t>compress</a:t>
            </a:r>
            <a:r>
              <a:rPr lang="hu-HU" b="1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dimensionality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b="1" dirty="0" err="1" smtClean="0"/>
              <a:t>representation</a:t>
            </a:r>
            <a:r>
              <a:rPr lang="hu-HU" b="1" dirty="0" smtClean="0"/>
              <a:t> </a:t>
            </a:r>
            <a:r>
              <a:rPr lang="hu-HU" dirty="0" smtClean="0"/>
              <a:t>of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retains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most </a:t>
            </a:r>
            <a:r>
              <a:rPr lang="hu-HU" dirty="0" err="1" smtClean="0"/>
              <a:t>information</a:t>
            </a:r>
            <a:r>
              <a:rPr lang="hu-HU" dirty="0" smtClean="0"/>
              <a:t>, i.e.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a </a:t>
            </a:r>
            <a:r>
              <a:rPr lang="hu-HU" b="1" dirty="0" err="1" smtClean="0"/>
              <a:t>dimensionality</a:t>
            </a:r>
            <a:r>
              <a:rPr lang="hu-HU" b="1" dirty="0" smtClean="0"/>
              <a:t> </a:t>
            </a:r>
            <a:r>
              <a:rPr lang="hu-HU" b="1" dirty="0" err="1" smtClean="0"/>
              <a:t>reduction</a:t>
            </a:r>
            <a:r>
              <a:rPr lang="hu-HU" b="1" dirty="0" smtClean="0"/>
              <a:t> </a:t>
            </a:r>
            <a:r>
              <a:rPr lang="hu-HU" dirty="0" err="1" smtClean="0"/>
              <a:t>procedure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0693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400" dirty="0" err="1" smtClean="0"/>
              <a:t>During</a:t>
            </a:r>
            <a:r>
              <a:rPr lang="hu-HU" sz="1400" dirty="0" smtClean="0"/>
              <a:t> </a:t>
            </a:r>
            <a:r>
              <a:rPr lang="hu-HU" sz="1400" b="1" dirty="0" err="1" smtClean="0"/>
              <a:t>training</a:t>
            </a:r>
            <a:r>
              <a:rPr lang="hu-HU" sz="1400" dirty="0" smtClean="0"/>
              <a:t>,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VAE</a:t>
            </a:r>
            <a:r>
              <a:rPr lang="hu-HU" sz="1400" dirty="0" smtClean="0"/>
              <a:t> </a:t>
            </a:r>
            <a:r>
              <a:rPr lang="hu-HU" sz="1400" dirty="0" err="1" smtClean="0"/>
              <a:t>learns</a:t>
            </a:r>
            <a:r>
              <a:rPr lang="hu-HU" sz="1400" dirty="0" smtClean="0"/>
              <a:t> </a:t>
            </a:r>
            <a:r>
              <a:rPr lang="hu-HU" sz="1400" dirty="0" err="1" smtClean="0"/>
              <a:t>both</a:t>
            </a:r>
            <a:r>
              <a:rPr lang="hu-HU" sz="1400" dirty="0" smtClean="0"/>
              <a:t> an </a:t>
            </a:r>
            <a:r>
              <a:rPr lang="hu-HU" sz="1400" dirty="0" err="1" smtClean="0"/>
              <a:t>encoder</a:t>
            </a:r>
            <a:r>
              <a:rPr lang="hu-HU" sz="1400" dirty="0" smtClean="0"/>
              <a:t> and a </a:t>
            </a:r>
            <a:r>
              <a:rPr lang="hu-HU" sz="1400" dirty="0" err="1" smtClean="0"/>
              <a:t>decoder</a:t>
            </a:r>
            <a:r>
              <a:rPr lang="hu-HU" sz="1400" dirty="0" smtClean="0"/>
              <a:t> </a:t>
            </a:r>
            <a:r>
              <a:rPr lang="hu-HU" sz="1400" dirty="0" err="1" smtClean="0"/>
              <a:t>component</a:t>
            </a:r>
            <a:endParaRPr lang="hu-HU" sz="1400" dirty="0" smtClean="0"/>
          </a:p>
          <a:p>
            <a:r>
              <a:rPr lang="hu-HU" sz="1400" dirty="0" err="1" smtClean="0"/>
              <a:t>For</a:t>
            </a:r>
            <a:r>
              <a:rPr lang="hu-HU" sz="1400" dirty="0" smtClean="0"/>
              <a:t> </a:t>
            </a:r>
            <a:r>
              <a:rPr lang="hu-HU" sz="1400" b="1" dirty="0" err="1" smtClean="0"/>
              <a:t>generation</a:t>
            </a:r>
            <a:r>
              <a:rPr lang="hu-HU" sz="1400" dirty="0" smtClean="0"/>
              <a:t>, </a:t>
            </a:r>
            <a:r>
              <a:rPr lang="hu-HU" sz="1400" b="1" dirty="0" err="1" smtClean="0"/>
              <a:t>the</a:t>
            </a:r>
            <a:r>
              <a:rPr lang="hu-HU" sz="1400" b="1" dirty="0" smtClean="0"/>
              <a:t> </a:t>
            </a:r>
            <a:r>
              <a:rPr lang="hu-HU" sz="1400" b="1" dirty="0" err="1" smtClean="0"/>
              <a:t>encoder</a:t>
            </a:r>
            <a:r>
              <a:rPr lang="hu-HU" sz="1400" b="1" dirty="0" smtClean="0"/>
              <a:t> part is </a:t>
            </a:r>
            <a:r>
              <a:rPr lang="hu-HU" sz="1400" b="1" dirty="0" err="1" smtClean="0"/>
              <a:t>discarded</a:t>
            </a:r>
            <a:r>
              <a:rPr lang="hu-HU" sz="1400" dirty="0" smtClean="0"/>
              <a:t>, </a:t>
            </a:r>
            <a:r>
              <a:rPr lang="hu-HU" sz="1400" dirty="0" err="1" smtClean="0"/>
              <a:t>we</a:t>
            </a:r>
            <a:r>
              <a:rPr lang="hu-HU" sz="1400" dirty="0" smtClean="0"/>
              <a:t> start out </a:t>
            </a:r>
            <a:r>
              <a:rPr lang="hu-HU" sz="1400" dirty="0" err="1" smtClean="0"/>
              <a:t>with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vector</a:t>
            </a:r>
            <a:endParaRPr lang="hu-HU" sz="1400" dirty="0" smtClean="0"/>
          </a:p>
          <a:p>
            <a:pPr lvl="1"/>
            <a:r>
              <a:rPr lang="hu-HU" sz="1200" dirty="0" err="1" smtClean="0"/>
              <a:t>We</a:t>
            </a:r>
            <a:r>
              <a:rPr lang="hu-HU" sz="1200" dirty="0" smtClean="0"/>
              <a:t> </a:t>
            </a:r>
            <a:r>
              <a:rPr lang="hu-HU" sz="1200" dirty="0" err="1" smtClean="0"/>
              <a:t>select</a:t>
            </a:r>
            <a:r>
              <a:rPr lang="hu-HU" sz="1200" dirty="0" smtClean="0"/>
              <a:t> a random </a:t>
            </a:r>
            <a:r>
              <a:rPr lang="hu-HU" sz="1200" dirty="0" err="1" smtClean="0"/>
              <a:t>point</a:t>
            </a:r>
            <a:r>
              <a:rPr lang="hu-HU" sz="1200" dirty="0" smtClean="0"/>
              <a:t> </a:t>
            </a:r>
            <a:r>
              <a:rPr lang="hu-HU" sz="1200" dirty="0" err="1" smtClean="0"/>
              <a:t>in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b="1" dirty="0" err="1" smtClean="0"/>
              <a:t>latent</a:t>
            </a:r>
            <a:r>
              <a:rPr lang="hu-HU" sz="1200" b="1" dirty="0" smtClean="0"/>
              <a:t> </a:t>
            </a:r>
            <a:r>
              <a:rPr lang="hu-HU" sz="1200" b="1" dirty="0" err="1" smtClean="0"/>
              <a:t>space</a:t>
            </a:r>
            <a:r>
              <a:rPr lang="hu-HU" sz="1200" dirty="0" smtClean="0"/>
              <a:t>, i.e. a random </a:t>
            </a:r>
            <a:r>
              <a:rPr lang="hu-HU" sz="1200" dirty="0" err="1" smtClean="0"/>
              <a:t>latent</a:t>
            </a:r>
            <a:r>
              <a:rPr lang="hu-HU" sz="1200" dirty="0" smtClean="0"/>
              <a:t> </a:t>
            </a:r>
            <a:r>
              <a:rPr lang="hu-HU" sz="1200" dirty="0" err="1" smtClean="0"/>
              <a:t>vector</a:t>
            </a:r>
            <a:endParaRPr lang="hu-HU" sz="1200" dirty="0" smtClean="0"/>
          </a:p>
          <a:p>
            <a:pPr lvl="1"/>
            <a:r>
              <a:rPr lang="hu-HU" sz="1200" dirty="0" smtClean="0"/>
              <a:t>The </a:t>
            </a:r>
            <a:r>
              <a:rPr lang="hu-HU" sz="1200" dirty="0" err="1" smtClean="0"/>
              <a:t>decoder</a:t>
            </a:r>
            <a:r>
              <a:rPr lang="hu-HU" sz="1200" dirty="0" smtClean="0"/>
              <a:t> part </a:t>
            </a:r>
            <a:r>
              <a:rPr lang="hu-HU" sz="1200" dirty="0" err="1" smtClean="0"/>
              <a:t>calculates</a:t>
            </a:r>
            <a:r>
              <a:rPr lang="hu-HU" sz="1200" dirty="0" smtClean="0"/>
              <a:t> an output </a:t>
            </a:r>
            <a:r>
              <a:rPr lang="hu-HU" sz="1200" dirty="0" err="1" smtClean="0"/>
              <a:t>vector</a:t>
            </a:r>
            <a:r>
              <a:rPr lang="hu-HU" sz="1200" dirty="0" smtClean="0"/>
              <a:t> </a:t>
            </a:r>
            <a:r>
              <a:rPr lang="hu-HU" sz="1200" dirty="0" err="1" smtClean="0"/>
              <a:t>from</a:t>
            </a:r>
            <a:r>
              <a:rPr lang="hu-HU" sz="1200" dirty="0" smtClean="0"/>
              <a:t> </a:t>
            </a:r>
            <a:r>
              <a:rPr lang="hu-HU" sz="1200" dirty="0" err="1" smtClean="0"/>
              <a:t>this</a:t>
            </a:r>
            <a:r>
              <a:rPr lang="hu-HU" sz="1200" dirty="0" smtClean="0"/>
              <a:t> random </a:t>
            </a:r>
            <a:r>
              <a:rPr lang="hu-HU" sz="1200" dirty="0" err="1" smtClean="0"/>
              <a:t>latent</a:t>
            </a:r>
            <a:r>
              <a:rPr lang="hu-HU" sz="1200" dirty="0" smtClean="0"/>
              <a:t> </a:t>
            </a:r>
            <a:r>
              <a:rPr lang="hu-HU" sz="1200" dirty="0" err="1" smtClean="0"/>
              <a:t>vector</a:t>
            </a:r>
            <a:endParaRPr lang="hu-HU" sz="1200" dirty="0" smtClean="0"/>
          </a:p>
          <a:p>
            <a:r>
              <a:rPr lang="hu-HU" sz="1400" dirty="0" err="1" smtClean="0"/>
              <a:t>Example</a:t>
            </a:r>
            <a:r>
              <a:rPr lang="hu-HU" sz="1400" dirty="0" smtClean="0"/>
              <a:t>: output </a:t>
            </a:r>
            <a:r>
              <a:rPr lang="hu-HU" sz="1400" dirty="0" err="1" smtClean="0"/>
              <a:t>images</a:t>
            </a:r>
            <a:r>
              <a:rPr lang="hu-HU" sz="1400" dirty="0" smtClean="0"/>
              <a:t> </a:t>
            </a:r>
            <a:r>
              <a:rPr lang="hu-HU" sz="1400" dirty="0" err="1" smtClean="0"/>
              <a:t>generated</a:t>
            </a:r>
            <a:r>
              <a:rPr lang="hu-HU" sz="1400" dirty="0" smtClean="0"/>
              <a:t> </a:t>
            </a:r>
            <a:r>
              <a:rPr lang="hu-HU" sz="1400" dirty="0" err="1" smtClean="0"/>
              <a:t>from</a:t>
            </a:r>
            <a:r>
              <a:rPr lang="hu-HU" sz="1400" dirty="0" smtClean="0"/>
              <a:t> </a:t>
            </a:r>
            <a:r>
              <a:rPr lang="hu-HU" sz="1400" dirty="0" err="1" smtClean="0"/>
              <a:t>values</a:t>
            </a:r>
            <a:r>
              <a:rPr lang="hu-HU" sz="1400" dirty="0" smtClean="0"/>
              <a:t> </a:t>
            </a:r>
            <a:r>
              <a:rPr lang="hu-HU" sz="1400" dirty="0" err="1" smtClean="0"/>
              <a:t>in</a:t>
            </a:r>
            <a:r>
              <a:rPr lang="hu-HU" sz="1400" dirty="0" smtClean="0"/>
              <a:t> </a:t>
            </a:r>
            <a:r>
              <a:rPr lang="hu-HU" sz="1400" dirty="0" err="1" smtClean="0"/>
              <a:t>different</a:t>
            </a:r>
            <a:r>
              <a:rPr lang="hu-HU" sz="1400" dirty="0" smtClean="0"/>
              <a:t> </a:t>
            </a:r>
            <a:r>
              <a:rPr lang="hu-HU" sz="1400" dirty="0" err="1" smtClean="0"/>
              <a:t>regions</a:t>
            </a:r>
            <a:r>
              <a:rPr lang="hu-HU" sz="1400" dirty="0" smtClean="0"/>
              <a:t> of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space</a:t>
            </a:r>
            <a:r>
              <a:rPr lang="hu-HU" sz="1400" dirty="0" smtClean="0"/>
              <a:t> </a:t>
            </a:r>
            <a:r>
              <a:rPr lang="hu-HU" sz="1400" dirty="0" err="1" smtClean="0"/>
              <a:t>of</a:t>
            </a:r>
            <a:r>
              <a:rPr lang="hu-HU" sz="1400" dirty="0" smtClean="0"/>
              <a:t> a </a:t>
            </a:r>
            <a:r>
              <a:rPr lang="hu-HU" sz="1400" dirty="0" err="1" smtClean="0"/>
              <a:t>VAE</a:t>
            </a:r>
            <a:r>
              <a:rPr lang="hu-HU" sz="1400" dirty="0" smtClean="0"/>
              <a:t> </a:t>
            </a:r>
            <a:r>
              <a:rPr lang="hu-HU" sz="1400" dirty="0" err="1" smtClean="0"/>
              <a:t>with</a:t>
            </a:r>
            <a:r>
              <a:rPr lang="hu-HU" sz="1400" dirty="0" smtClean="0"/>
              <a:t> </a:t>
            </a:r>
            <a:r>
              <a:rPr lang="hu-HU" sz="1400" dirty="0" err="1" smtClean="0"/>
              <a:t>a</a:t>
            </a:r>
            <a:r>
              <a:rPr lang="hu-HU" sz="1400" dirty="0" smtClean="0"/>
              <a:t> </a:t>
            </a:r>
            <a:r>
              <a:rPr lang="hu-HU" sz="1400" dirty="0" err="1" smtClean="0"/>
              <a:t>two-dimensional</a:t>
            </a:r>
            <a:r>
              <a:rPr lang="hu-HU" sz="1400" dirty="0" smtClean="0"/>
              <a:t> </a:t>
            </a:r>
            <a:r>
              <a:rPr lang="hu-HU" sz="1400" dirty="0" err="1" smtClean="0"/>
              <a:t>latent</a:t>
            </a:r>
            <a:r>
              <a:rPr lang="hu-HU" sz="1400" dirty="0" smtClean="0"/>
              <a:t> </a:t>
            </a:r>
            <a:r>
              <a:rPr lang="hu-HU" sz="1400" dirty="0" err="1" smtClean="0"/>
              <a:t>space</a:t>
            </a:r>
            <a:r>
              <a:rPr lang="hu-HU" sz="1400" dirty="0" smtClean="0"/>
              <a:t>, </a:t>
            </a:r>
            <a:r>
              <a:rPr lang="hu-HU" sz="1400" dirty="0" err="1" smtClean="0"/>
              <a:t>trained</a:t>
            </a:r>
            <a:r>
              <a:rPr lang="hu-HU" sz="1400" dirty="0" smtClean="0"/>
              <a:t> </a:t>
            </a:r>
            <a:r>
              <a:rPr lang="hu-HU" sz="1400" dirty="0" err="1" smtClean="0"/>
              <a:t>on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MNIST</a:t>
            </a:r>
            <a:r>
              <a:rPr lang="hu-HU" sz="1400" dirty="0" smtClean="0"/>
              <a:t> </a:t>
            </a:r>
            <a:r>
              <a:rPr lang="hu-HU" sz="1400" dirty="0" err="1" smtClean="0"/>
              <a:t>dataset</a:t>
            </a:r>
            <a:r>
              <a:rPr lang="hu-HU" sz="1400" dirty="0" smtClean="0"/>
              <a:t> (</a:t>
            </a:r>
            <a:r>
              <a:rPr lang="hu-HU" sz="1400" dirty="0" err="1" smtClean="0"/>
              <a:t>source</a:t>
            </a:r>
            <a:r>
              <a:rPr lang="hu-HU" sz="1400" dirty="0" smtClean="0"/>
              <a:t>: </a:t>
            </a:r>
            <a:r>
              <a:rPr lang="hu-HU" sz="1400" dirty="0" err="1"/>
              <a:t>Kingma</a:t>
            </a:r>
            <a:r>
              <a:rPr lang="hu-HU" sz="1400" dirty="0"/>
              <a:t>, </a:t>
            </a:r>
            <a:r>
              <a:rPr lang="hu-HU" sz="1400" dirty="0" err="1" smtClean="0"/>
              <a:t>Welling</a:t>
            </a:r>
            <a:r>
              <a:rPr lang="hu-HU" sz="1400" dirty="0" smtClean="0"/>
              <a:t> 2013)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6073"/>
            <a:ext cx="328755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0" y="3789040"/>
            <a:ext cx="5649800" cy="19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4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Images can also be generated with a plain </a:t>
            </a:r>
            <a:r>
              <a:rPr lang="en-GB" sz="1600" dirty="0" err="1" smtClean="0"/>
              <a:t>autoencoder</a:t>
            </a:r>
            <a:endParaRPr lang="hu-HU" sz="1600" dirty="0" smtClean="0"/>
          </a:p>
          <a:p>
            <a:pPr marL="742950" lvl="2" indent="-342900"/>
            <a:r>
              <a:rPr lang="en-GB" sz="1400" dirty="0"/>
              <a:t>https://</a:t>
            </a:r>
            <a:r>
              <a:rPr lang="en-GB" sz="1400" dirty="0" err="1" smtClean="0"/>
              <a:t>github.com</a:t>
            </a:r>
            <a:r>
              <a:rPr lang="en-GB" sz="1400" dirty="0" smtClean="0"/>
              <a:t>/</a:t>
            </a:r>
            <a:r>
              <a:rPr lang="en-GB" sz="1400" dirty="0" err="1" smtClean="0"/>
              <a:t>davidADSP</a:t>
            </a:r>
            <a:r>
              <a:rPr lang="en-GB" sz="1400" dirty="0" smtClean="0"/>
              <a:t>/Generative_Deep_Learning_2nd_Edition/tree/main/notebooks/03_vae/01_autoencoder</a:t>
            </a:r>
            <a:endParaRPr lang="hu-HU" sz="1400" dirty="0" smtClean="0"/>
          </a:p>
          <a:p>
            <a:r>
              <a:rPr lang="en-GB" sz="1600" dirty="0" smtClean="0"/>
              <a:t>When </a:t>
            </a:r>
            <a:r>
              <a:rPr lang="en-GB" sz="1600" dirty="0"/>
              <a:t>using a plain </a:t>
            </a:r>
            <a:r>
              <a:rPr lang="en-GB" sz="1600" dirty="0" err="1"/>
              <a:t>autoencoder</a:t>
            </a:r>
            <a:r>
              <a:rPr lang="en-GB" sz="1600" dirty="0"/>
              <a:t>, the structure of the latent space is relatively random and </a:t>
            </a:r>
            <a:r>
              <a:rPr lang="en-GB" sz="1600" dirty="0" smtClean="0"/>
              <a:t>unconstrained.</a:t>
            </a:r>
            <a:endParaRPr lang="hu-HU" sz="1600" dirty="0" smtClean="0"/>
          </a:p>
          <a:p>
            <a:pPr lvl="1"/>
            <a:r>
              <a:rPr lang="hu-HU" sz="1400" dirty="0" smtClean="0"/>
              <a:t>T</a:t>
            </a:r>
            <a:r>
              <a:rPr lang="en-GB" sz="1400" dirty="0" smtClean="0"/>
              <a:t>he </a:t>
            </a:r>
            <a:r>
              <a:rPr lang="en-GB" sz="1400" dirty="0"/>
              <a:t>hidden vectors of the training examples </a:t>
            </a:r>
            <a:r>
              <a:rPr lang="hu-HU" sz="1400" dirty="0" err="1" smtClean="0"/>
              <a:t>may</a:t>
            </a:r>
            <a:r>
              <a:rPr lang="hu-HU" sz="1400" dirty="0" smtClean="0"/>
              <a:t> </a:t>
            </a:r>
            <a:r>
              <a:rPr lang="en-GB" sz="1400" dirty="0" smtClean="0"/>
              <a:t>all </a:t>
            </a:r>
            <a:r>
              <a:rPr lang="hu-HU" sz="1400" dirty="0" smtClean="0"/>
              <a:t>be </a:t>
            </a:r>
            <a:r>
              <a:rPr lang="en-GB" sz="1400" dirty="0" smtClean="0"/>
              <a:t>located </a:t>
            </a:r>
            <a:r>
              <a:rPr lang="en-GB" sz="1400" dirty="0"/>
              <a:t>very close to each other in the latent space and are not evenly distributed. As a result, it is difficult to predict from which region we should sample random vectors in order to generate good images.</a:t>
            </a:r>
          </a:p>
          <a:p>
            <a:r>
              <a:rPr lang="en-GB" sz="1600" dirty="0"/>
              <a:t>A </a:t>
            </a:r>
            <a:r>
              <a:rPr lang="en-GB" sz="1600" b="1" dirty="0" err="1"/>
              <a:t>variational</a:t>
            </a:r>
            <a:r>
              <a:rPr lang="en-GB" sz="1600" b="1" dirty="0"/>
              <a:t> </a:t>
            </a:r>
            <a:r>
              <a:rPr lang="en-GB" sz="1600" b="1" dirty="0" err="1"/>
              <a:t>autoencoder</a:t>
            </a:r>
            <a:r>
              <a:rPr lang="en-GB" sz="1600" b="1" dirty="0"/>
              <a:t> (</a:t>
            </a:r>
            <a:r>
              <a:rPr lang="en-GB" sz="1600" b="1" dirty="0" err="1"/>
              <a:t>VAE</a:t>
            </a:r>
            <a:r>
              <a:rPr lang="en-GB" sz="1600" b="1" dirty="0"/>
              <a:t>)</a:t>
            </a:r>
            <a:r>
              <a:rPr lang="en-GB" sz="1600" dirty="0"/>
              <a:t> differs from a plain </a:t>
            </a:r>
            <a:r>
              <a:rPr lang="en-GB" sz="1600" dirty="0" err="1"/>
              <a:t>autoencoder</a:t>
            </a:r>
            <a:r>
              <a:rPr lang="en-GB" sz="1600" dirty="0"/>
              <a:t> in that each training sample is not mapped to a single point in the latent space, but to a </a:t>
            </a:r>
            <a:r>
              <a:rPr lang="en-GB" sz="1600" i="1" dirty="0"/>
              <a:t>mean value</a:t>
            </a:r>
            <a:r>
              <a:rPr lang="en-GB" sz="1600" dirty="0"/>
              <a:t> and a </a:t>
            </a:r>
            <a:r>
              <a:rPr lang="en-GB" sz="1600" i="1" dirty="0" smtClean="0"/>
              <a:t>variance</a:t>
            </a:r>
            <a:r>
              <a:rPr lang="en-GB" sz="1600" dirty="0" smtClean="0"/>
              <a:t>.</a:t>
            </a:r>
            <a:endParaRPr lang="hu-HU" sz="1600" dirty="0" smtClean="0"/>
          </a:p>
          <a:p>
            <a:r>
              <a:rPr lang="en-GB" sz="1600" dirty="0" smtClean="0"/>
              <a:t>During </a:t>
            </a:r>
            <a:r>
              <a:rPr lang="en-GB" sz="1600" dirty="0"/>
              <a:t>training, the decoder does not decode the mean value directly — instead, a random sample is drawn from the distribution defined by the mean and variance, and that sample is decoded.</a:t>
            </a:r>
          </a:p>
          <a:p>
            <a:pPr lvl="1"/>
            <a:r>
              <a:rPr lang="en-GB" sz="1400" dirty="0" smtClean="0"/>
              <a:t>Consequence:</a:t>
            </a:r>
            <a:r>
              <a:rPr lang="hu-HU" sz="1400" dirty="0" smtClean="0"/>
              <a:t> </a:t>
            </a:r>
            <a:r>
              <a:rPr lang="en-GB" sz="1400" dirty="0" smtClean="0"/>
              <a:t>All </a:t>
            </a:r>
            <a:r>
              <a:rPr lang="en-GB" sz="1400" dirty="0"/>
              <a:t>points around the mean should produce images that are quite similar to the input image.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445224"/>
            <a:ext cx="4670400" cy="120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2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hu-HU" sz="3600" dirty="0" err="1" smtClean="0"/>
              <a:t>Operations</a:t>
            </a:r>
            <a:r>
              <a:rPr lang="hu-HU" sz="3600" dirty="0" smtClean="0"/>
              <a:t> </a:t>
            </a:r>
            <a:r>
              <a:rPr lang="hu-HU" sz="3600" dirty="0" err="1" smtClean="0"/>
              <a:t>on</a:t>
            </a:r>
            <a:r>
              <a:rPr lang="hu-HU" sz="3600" dirty="0" smtClean="0"/>
              <a:t> </a:t>
            </a:r>
            <a:r>
              <a:rPr lang="hu-HU" sz="3600" dirty="0" err="1" smtClean="0"/>
              <a:t>Latent</a:t>
            </a:r>
            <a:r>
              <a:rPr lang="hu-HU" sz="3600" dirty="0" smtClean="0"/>
              <a:t> </a:t>
            </a:r>
            <a:r>
              <a:rPr lang="hu-HU" sz="3600" dirty="0" err="1" smtClean="0"/>
              <a:t>Vectors</a:t>
            </a:r>
            <a:endParaRPr lang="en-GB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GB" sz="1200" dirty="0" smtClean="0"/>
              <a:t>Each </a:t>
            </a:r>
            <a:r>
              <a:rPr lang="en-GB" sz="1200" dirty="0"/>
              <a:t>output image corresponds to a vector in the latent </a:t>
            </a:r>
            <a:r>
              <a:rPr lang="en-GB" sz="1200" dirty="0" smtClean="0"/>
              <a:t>space</a:t>
            </a:r>
            <a:endParaRPr lang="hu-HU" sz="1200" dirty="0" smtClean="0"/>
          </a:p>
          <a:p>
            <a:r>
              <a:rPr lang="en-GB" sz="1200" dirty="0" smtClean="0"/>
              <a:t>Arithmetic </a:t>
            </a:r>
            <a:r>
              <a:rPr lang="en-GB" sz="1200" dirty="0"/>
              <a:t>operations can be performed on these vectors — for example, they can be added together or their </a:t>
            </a:r>
            <a:r>
              <a:rPr lang="en-GB" sz="1200" dirty="0" smtClean="0"/>
              <a:t>mean </a:t>
            </a:r>
            <a:r>
              <a:rPr lang="en-GB" sz="1200" dirty="0"/>
              <a:t>can be calculated.</a:t>
            </a:r>
          </a:p>
          <a:p>
            <a:r>
              <a:rPr lang="en-GB" sz="1200" dirty="0"/>
              <a:t>For instance, in the </a:t>
            </a:r>
            <a:r>
              <a:rPr lang="en-GB" sz="1200" dirty="0" err="1"/>
              <a:t>CelebFaces</a:t>
            </a:r>
            <a:r>
              <a:rPr lang="en-GB" sz="1200" dirty="0"/>
              <a:t> Attributes dataset on </a:t>
            </a:r>
            <a:r>
              <a:rPr lang="en-GB" sz="1200" dirty="0" err="1"/>
              <a:t>Kaggle</a:t>
            </a:r>
            <a:r>
              <a:rPr lang="en-GB" sz="1200" dirty="0"/>
              <a:t>, each image has associated attributes such as </a:t>
            </a:r>
            <a:r>
              <a:rPr lang="hu-HU" sz="1200" i="1" dirty="0" err="1" smtClean="0"/>
              <a:t>eye</a:t>
            </a:r>
            <a:r>
              <a:rPr lang="en-GB" sz="1200" i="1" dirty="0" smtClean="0"/>
              <a:t>glasses</a:t>
            </a:r>
            <a:r>
              <a:rPr lang="en-GB" sz="1200" dirty="0"/>
              <a:t>, </a:t>
            </a:r>
            <a:r>
              <a:rPr lang="en-GB" sz="1200" i="1" dirty="0"/>
              <a:t>black hair</a:t>
            </a:r>
            <a:r>
              <a:rPr lang="en-GB" sz="1200" dirty="0"/>
              <a:t>, </a:t>
            </a:r>
            <a:r>
              <a:rPr lang="en-GB" sz="1200" i="1" dirty="0"/>
              <a:t>blond hair</a:t>
            </a:r>
            <a:r>
              <a:rPr lang="en-GB" sz="1200" dirty="0"/>
              <a:t>, </a:t>
            </a:r>
            <a:r>
              <a:rPr lang="en-GB" sz="1200" i="1" dirty="0"/>
              <a:t>old</a:t>
            </a:r>
            <a:r>
              <a:rPr lang="en-GB" sz="1200" dirty="0"/>
              <a:t>, etc.</a:t>
            </a:r>
          </a:p>
          <a:p>
            <a:pPr lvl="1"/>
            <a:r>
              <a:rPr lang="en-GB" sz="1000" dirty="0"/>
              <a:t>If we average all the </a:t>
            </a:r>
            <a:r>
              <a:rPr lang="hu-HU" sz="1000" dirty="0" err="1" smtClean="0"/>
              <a:t>vectors</a:t>
            </a:r>
            <a:r>
              <a:rPr lang="hu-HU" sz="1000" dirty="0" smtClean="0"/>
              <a:t> of </a:t>
            </a:r>
            <a:r>
              <a:rPr lang="en-GB" sz="1000" dirty="0" smtClean="0"/>
              <a:t>images </a:t>
            </a:r>
            <a:r>
              <a:rPr lang="en-GB" sz="1000" dirty="0"/>
              <a:t>of people wearing glasses and subtract the average of </a:t>
            </a:r>
            <a:r>
              <a:rPr lang="hu-HU" sz="1000" dirty="0" err="1" smtClean="0"/>
              <a:t>vectors</a:t>
            </a:r>
            <a:r>
              <a:rPr lang="hu-HU" sz="1000" dirty="0" smtClean="0"/>
              <a:t> of </a:t>
            </a:r>
            <a:r>
              <a:rPr lang="en-GB" sz="1000" dirty="0" smtClean="0"/>
              <a:t>all </a:t>
            </a:r>
            <a:r>
              <a:rPr lang="en-GB" sz="1000" dirty="0"/>
              <a:t>images of people without glasses, we obtain a “glasses vector.”</a:t>
            </a:r>
          </a:p>
          <a:p>
            <a:pPr lvl="1"/>
            <a:r>
              <a:rPr lang="en-GB" sz="1000" dirty="0"/>
              <a:t>By adding this glasses vector to the latent vector of an image of a person without glasses, we can generate approximately the </a:t>
            </a:r>
            <a:r>
              <a:rPr lang="en-GB" sz="1000" b="1" dirty="0"/>
              <a:t>same person wearing glasses.</a:t>
            </a:r>
            <a:endParaRPr lang="en-GB" sz="1000" dirty="0"/>
          </a:p>
          <a:p>
            <a:pPr lvl="1"/>
            <a:r>
              <a:rPr lang="hu-HU" sz="1000" dirty="0" err="1" smtClean="0"/>
              <a:t>Source</a:t>
            </a:r>
            <a:r>
              <a:rPr lang="hu-HU" sz="1000" dirty="0" smtClean="0"/>
              <a:t>:  </a:t>
            </a:r>
            <a:r>
              <a:rPr lang="hu-HU" sz="1000" dirty="0"/>
              <a:t>Foster: </a:t>
            </a:r>
            <a:r>
              <a:rPr lang="hu-HU" sz="1000" i="1" dirty="0" err="1"/>
              <a:t>Generative</a:t>
            </a:r>
            <a:r>
              <a:rPr lang="hu-HU" sz="1000" i="1" dirty="0"/>
              <a:t> Deep </a:t>
            </a:r>
            <a:r>
              <a:rPr lang="hu-HU" sz="1000" i="1" dirty="0" err="1"/>
              <a:t>Learning</a:t>
            </a:r>
            <a:r>
              <a:rPr lang="hu-HU" sz="1000" i="1" dirty="0"/>
              <a:t>, </a:t>
            </a:r>
            <a:r>
              <a:rPr lang="hu-HU" sz="1000" dirty="0" smtClean="0"/>
              <a:t>2nd </a:t>
            </a:r>
            <a:r>
              <a:rPr lang="hu-HU" sz="1000" dirty="0" err="1" smtClean="0"/>
              <a:t>ed</a:t>
            </a:r>
            <a:r>
              <a:rPr lang="hu-HU" sz="1000" dirty="0" smtClean="0"/>
              <a:t>., </a:t>
            </a:r>
            <a:r>
              <a:rPr lang="hu-HU" sz="1000" dirty="0"/>
              <a:t>O’</a:t>
            </a:r>
            <a:r>
              <a:rPr lang="hu-HU" sz="1000" dirty="0" err="1"/>
              <a:t>Reilly</a:t>
            </a:r>
            <a:r>
              <a:rPr lang="hu-HU" sz="1000" dirty="0"/>
              <a:t>, 2024, </a:t>
            </a:r>
            <a:r>
              <a:rPr lang="hu-HU" sz="1000" dirty="0" smtClean="0"/>
              <a:t>92.</a:t>
            </a:r>
            <a:endParaRPr lang="en-GB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15280"/>
            <a:ext cx="6264695" cy="369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71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hu-HU" sz="3600" dirty="0" err="1" smtClean="0"/>
              <a:t>Operations</a:t>
            </a:r>
            <a:r>
              <a:rPr lang="hu-HU" sz="3600" dirty="0" smtClean="0"/>
              <a:t> </a:t>
            </a:r>
            <a:r>
              <a:rPr lang="hu-HU" sz="3600" dirty="0" err="1" smtClean="0"/>
              <a:t>on</a:t>
            </a:r>
            <a:r>
              <a:rPr lang="hu-HU" sz="3600" dirty="0" smtClean="0"/>
              <a:t> </a:t>
            </a:r>
            <a:r>
              <a:rPr lang="hu-HU" sz="3600" dirty="0" err="1" smtClean="0"/>
              <a:t>Latent</a:t>
            </a:r>
            <a:r>
              <a:rPr lang="hu-HU" sz="3600" dirty="0" smtClean="0"/>
              <a:t> </a:t>
            </a:r>
            <a:r>
              <a:rPr lang="hu-HU" sz="3600" dirty="0" err="1" smtClean="0"/>
              <a:t>Vectors</a:t>
            </a:r>
            <a:endParaRPr lang="en-GB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can</a:t>
            </a:r>
            <a:r>
              <a:rPr lang="hu-HU" sz="1800" dirty="0" smtClean="0"/>
              <a:t> start out </a:t>
            </a:r>
            <a:r>
              <a:rPr lang="hu-HU" sz="1800" dirty="0" err="1" smtClean="0"/>
              <a:t>with</a:t>
            </a:r>
            <a:r>
              <a:rPr lang="hu-HU" sz="1800" dirty="0" smtClean="0"/>
              <a:t> </a:t>
            </a:r>
            <a:r>
              <a:rPr lang="hu-HU" sz="1800" dirty="0" err="1" smtClean="0"/>
              <a:t>two</a:t>
            </a:r>
            <a:r>
              <a:rPr lang="hu-HU" sz="1800" dirty="0" smtClean="0"/>
              <a:t> </a:t>
            </a:r>
            <a:r>
              <a:rPr lang="hu-HU" sz="1800" dirty="0" err="1" smtClean="0"/>
              <a:t>vectors</a:t>
            </a:r>
            <a:r>
              <a:rPr lang="hu-HU" sz="1800" dirty="0" smtClean="0"/>
              <a:t>, </a:t>
            </a:r>
            <a:r>
              <a:rPr lang="hu-HU" sz="1800" u="sng" dirty="0" smtClean="0"/>
              <a:t>a</a:t>
            </a:r>
            <a:r>
              <a:rPr lang="hu-HU" sz="1800" dirty="0" smtClean="0"/>
              <a:t> and </a:t>
            </a:r>
            <a:r>
              <a:rPr lang="hu-HU" sz="1800" u="sng" dirty="0" smtClean="0"/>
              <a:t>b</a:t>
            </a:r>
          </a:p>
          <a:p>
            <a:r>
              <a:rPr lang="hu-HU" sz="1800" dirty="0" err="1" smtClean="0"/>
              <a:t>If</a:t>
            </a:r>
            <a:r>
              <a:rPr lang="hu-HU" sz="1800" dirty="0" smtClean="0"/>
              <a:t> </a:t>
            </a:r>
            <a:r>
              <a:rPr lang="hu-HU" sz="1800" dirty="0" err="1" smtClean="0"/>
              <a:t>going</a:t>
            </a:r>
            <a:r>
              <a:rPr lang="hu-HU" sz="1800" dirty="0" smtClean="0"/>
              <a:t> </a:t>
            </a:r>
            <a:r>
              <a:rPr lang="hu-HU" sz="1800" dirty="0" err="1" smtClean="0"/>
              <a:t>from</a:t>
            </a:r>
            <a:r>
              <a:rPr lang="hu-HU" sz="1800" dirty="0" smtClean="0"/>
              <a:t> a </a:t>
            </a:r>
            <a:r>
              <a:rPr lang="hu-HU" sz="1800" dirty="0" err="1" smtClean="0"/>
              <a:t>along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path</a:t>
            </a:r>
            <a:r>
              <a:rPr lang="hu-HU" sz="1800" dirty="0" smtClean="0"/>
              <a:t> of </a:t>
            </a:r>
            <a:r>
              <a:rPr lang="hu-HU" sz="1800" dirty="0" err="1" smtClean="0"/>
              <a:t>vector</a:t>
            </a:r>
            <a:r>
              <a:rPr lang="hu-HU" sz="1800" dirty="0" smtClean="0"/>
              <a:t> </a:t>
            </a:r>
            <a:r>
              <a:rPr lang="hu-HU" sz="1800" u="sng" dirty="0" smtClean="0"/>
              <a:t>b</a:t>
            </a:r>
            <a:r>
              <a:rPr lang="hu-HU" sz="1800" dirty="0" smtClean="0"/>
              <a:t>–a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decode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points</a:t>
            </a:r>
            <a:r>
              <a:rPr lang="hu-HU" sz="1800" dirty="0" smtClean="0"/>
              <a:t>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vector</a:t>
            </a:r>
            <a:r>
              <a:rPr lang="hu-HU" sz="1800" dirty="0" smtClean="0"/>
              <a:t> </a:t>
            </a:r>
            <a:r>
              <a:rPr lang="hu-HU" sz="1800" dirty="0" err="1" smtClean="0"/>
              <a:t>space</a:t>
            </a:r>
            <a:r>
              <a:rPr lang="hu-HU" sz="1800" dirty="0" smtClean="0"/>
              <a:t>, </a:t>
            </a:r>
            <a:r>
              <a:rPr lang="hu-HU" sz="1800" dirty="0" err="1" smtClean="0"/>
              <a:t>we</a:t>
            </a:r>
            <a:r>
              <a:rPr lang="hu-HU" sz="1800" dirty="0" smtClean="0"/>
              <a:t> </a:t>
            </a:r>
            <a:r>
              <a:rPr lang="hu-HU" sz="1800" dirty="0" err="1" smtClean="0"/>
              <a:t>get</a:t>
            </a:r>
            <a:r>
              <a:rPr lang="hu-HU" sz="1800" dirty="0" smtClean="0"/>
              <a:t> a </a:t>
            </a:r>
            <a:r>
              <a:rPr lang="hu-HU" sz="1800" dirty="0" err="1" smtClean="0"/>
              <a:t>gradual</a:t>
            </a:r>
            <a:r>
              <a:rPr lang="hu-HU" sz="1800" dirty="0" smtClean="0"/>
              <a:t> </a:t>
            </a:r>
            <a:r>
              <a:rPr lang="hu-HU" sz="1800" dirty="0" err="1" smtClean="0"/>
              <a:t>transition</a:t>
            </a:r>
            <a:r>
              <a:rPr lang="hu-HU" sz="1800" dirty="0" smtClean="0"/>
              <a:t> (</a:t>
            </a:r>
            <a:r>
              <a:rPr lang="hu-HU" sz="1800" dirty="0" err="1" smtClean="0"/>
              <a:t>so-called</a:t>
            </a:r>
            <a:r>
              <a:rPr lang="hu-HU" sz="1800" dirty="0" smtClean="0"/>
              <a:t> </a:t>
            </a:r>
            <a:r>
              <a:rPr lang="hu-HU" sz="1800" dirty="0" err="1" smtClean="0"/>
              <a:t>morphing</a:t>
            </a:r>
            <a:r>
              <a:rPr lang="hu-HU" sz="1800" dirty="0" smtClean="0"/>
              <a:t>) </a:t>
            </a:r>
            <a:r>
              <a:rPr lang="hu-HU" sz="1800" dirty="0" err="1" smtClean="0"/>
              <a:t>from</a:t>
            </a:r>
            <a:r>
              <a:rPr lang="hu-HU" sz="1800" dirty="0" smtClean="0"/>
              <a:t> image </a:t>
            </a:r>
            <a:r>
              <a:rPr lang="hu-HU" sz="1800" u="sng" dirty="0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u="sng" dirty="0" smtClean="0"/>
              <a:t>b</a:t>
            </a:r>
          </a:p>
          <a:p>
            <a:pPr marL="457200" lvl="1" indent="0">
              <a:buNone/>
            </a:pPr>
            <a:r>
              <a:rPr lang="hu-HU" sz="1600" dirty="0" smtClean="0"/>
              <a:t>a </a:t>
            </a:r>
            <a:r>
              <a:rPr lang="hu-HU" sz="1600" dirty="0"/>
              <a:t>+ </a:t>
            </a:r>
            <a:r>
              <a:rPr lang="el-GR" sz="1600" dirty="0"/>
              <a:t>α</a:t>
            </a:r>
            <a:r>
              <a:rPr lang="hu-HU" sz="1600" dirty="0"/>
              <a:t>(</a:t>
            </a:r>
            <a:r>
              <a:rPr lang="hu-HU" sz="1600" u="sng" dirty="0"/>
              <a:t>b</a:t>
            </a:r>
            <a:r>
              <a:rPr lang="hu-HU" sz="1600" dirty="0"/>
              <a:t>–</a:t>
            </a:r>
            <a:r>
              <a:rPr lang="hu-HU" sz="1600" u="sng" dirty="0"/>
              <a:t>a</a:t>
            </a:r>
            <a:r>
              <a:rPr lang="hu-HU" sz="1600" dirty="0"/>
              <a:t>)	</a:t>
            </a:r>
            <a:r>
              <a:rPr lang="hu-HU" sz="1600" dirty="0" err="1" smtClean="0"/>
              <a:t>Sourse</a:t>
            </a:r>
            <a:r>
              <a:rPr lang="hu-HU" sz="1600" dirty="0" smtClean="0"/>
              <a:t>:  </a:t>
            </a:r>
            <a:r>
              <a:rPr lang="hu-HU" sz="1600" dirty="0"/>
              <a:t>Foster, </a:t>
            </a:r>
            <a:r>
              <a:rPr lang="hu-HU" sz="1600" dirty="0" err="1" smtClean="0"/>
              <a:t>op.cit</a:t>
            </a:r>
            <a:r>
              <a:rPr lang="hu-HU" sz="1600" dirty="0" smtClean="0"/>
              <a:t>., </a:t>
            </a:r>
            <a:r>
              <a:rPr lang="hu-HU" sz="1600" dirty="0"/>
              <a:t>93.</a:t>
            </a:r>
            <a:endParaRPr lang="en-GB" sz="1600" dirty="0"/>
          </a:p>
          <a:p>
            <a:endParaRPr lang="en-GB" sz="1000" u="sn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96363"/>
            <a:ext cx="7344816" cy="403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5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Goodfellow</a:t>
            </a:r>
            <a:r>
              <a:rPr lang="hu-HU" dirty="0"/>
              <a:t> és </a:t>
            </a:r>
            <a:r>
              <a:rPr lang="hu-HU" dirty="0" err="1"/>
              <a:t>mtsai</a:t>
            </a:r>
            <a:r>
              <a:rPr lang="hu-HU" dirty="0"/>
              <a:t>, </a:t>
            </a:r>
            <a:r>
              <a:rPr lang="en-GB" i="1" dirty="0">
                <a:hlinkClick r:id="rId2"/>
              </a:rPr>
              <a:t>Generative Adversarial Networks</a:t>
            </a:r>
            <a:r>
              <a:rPr lang="hu-HU" i="1" dirty="0"/>
              <a:t>, </a:t>
            </a:r>
            <a:r>
              <a:rPr lang="hu-HU" dirty="0"/>
              <a:t>2014</a:t>
            </a:r>
          </a:p>
          <a:p>
            <a:r>
              <a:rPr lang="hu-HU" dirty="0" smtClean="0"/>
              <a:t>T</a:t>
            </a:r>
            <a:r>
              <a:rPr lang="en-GB" dirty="0" smtClean="0"/>
              <a:t>he </a:t>
            </a:r>
            <a:r>
              <a:rPr lang="en-GB" dirty="0"/>
              <a:t>term </a:t>
            </a:r>
            <a:r>
              <a:rPr lang="en-GB" i="1" dirty="0"/>
              <a:t>adversarial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hu-HU" dirty="0" err="1" smtClean="0"/>
              <a:t>suggesting</a:t>
            </a:r>
            <a:r>
              <a:rPr lang="hu-HU" dirty="0" smtClean="0"/>
              <a:t> </a:t>
            </a:r>
            <a:r>
              <a:rPr lang="hu-HU" dirty="0" err="1" smtClean="0"/>
              <a:t>competition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rivalry</a:t>
            </a:r>
            <a:r>
              <a:rPr lang="en-GB" dirty="0" smtClean="0"/>
              <a:t>) </a:t>
            </a:r>
            <a:r>
              <a:rPr lang="en-GB" dirty="0"/>
              <a:t>refers to the training architecture.</a:t>
            </a:r>
          </a:p>
          <a:p>
            <a:r>
              <a:rPr lang="en-GB" b="1" dirty="0"/>
              <a:t>Two deep neural networks are trained in parallel, alternately: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generator</a:t>
            </a:r>
            <a:r>
              <a:rPr lang="en-GB" dirty="0"/>
              <a:t>, which creates images, and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discriminator</a:t>
            </a:r>
            <a:r>
              <a:rPr lang="en-GB" dirty="0"/>
              <a:t>, which classifies the received images as either </a:t>
            </a:r>
            <a:r>
              <a:rPr lang="en-GB" i="1" dirty="0"/>
              <a:t>generated</a:t>
            </a:r>
            <a:r>
              <a:rPr lang="en-GB" dirty="0"/>
              <a:t> or </a:t>
            </a:r>
            <a:r>
              <a:rPr lang="en-GB" i="1" dirty="0"/>
              <a:t>real</a:t>
            </a:r>
            <a:r>
              <a:rPr lang="en-GB" dirty="0"/>
              <a:t> (a binary classifier).</a:t>
            </a:r>
          </a:p>
          <a:p>
            <a:pPr lvl="1"/>
            <a:r>
              <a:rPr lang="en-GB" dirty="0"/>
              <a:t>It is similar to a </a:t>
            </a:r>
            <a:r>
              <a:rPr lang="en-GB" dirty="0" err="1"/>
              <a:t>VAE</a:t>
            </a:r>
            <a:r>
              <a:rPr lang="en-GB" dirty="0"/>
              <a:t> in that during inference (generation), only one part of the architecture is used — the other part is only needed during training.</a:t>
            </a:r>
          </a:p>
          <a:p>
            <a:pPr lvl="1"/>
            <a:r>
              <a:rPr lang="en-GB" dirty="0"/>
              <a:t>Furthermore, the structure of the generator network is similar to the decoder in a </a:t>
            </a:r>
            <a:r>
              <a:rPr lang="en-GB" dirty="0" err="1"/>
              <a:t>VAE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its input is a continuous numerical vector, initialized randomly,</a:t>
            </a:r>
          </a:p>
          <a:p>
            <a:pPr lvl="2"/>
            <a:r>
              <a:rPr lang="en-GB" dirty="0"/>
              <a:t>its output is an image of some fixed size (e.g., 64 × 64 pixels).</a:t>
            </a:r>
          </a:p>
          <a:p>
            <a:pPr lvl="1"/>
            <a:r>
              <a:rPr lang="en-GB" dirty="0"/>
              <a:t>However, there is </a:t>
            </a:r>
            <a:r>
              <a:rPr lang="en-GB" b="1" dirty="0"/>
              <a:t>no encoder</a:t>
            </a:r>
            <a:r>
              <a:rPr lang="en-GB" dirty="0"/>
              <a:t>, neither during training nor during inference.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14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Training</a:t>
            </a:r>
            <a:r>
              <a:rPr lang="hu-HU" dirty="0" smtClean="0"/>
              <a:t> a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We </a:t>
            </a:r>
            <a:r>
              <a:rPr lang="en-GB" dirty="0"/>
              <a:t>generate a number of </a:t>
            </a:r>
            <a:r>
              <a:rPr lang="en-GB" b="1" dirty="0"/>
              <a:t>random images </a:t>
            </a:r>
            <a:r>
              <a:rPr lang="en-GB" dirty="0"/>
              <a:t>(e.g., 1000) </a:t>
            </a:r>
            <a:r>
              <a:rPr lang="en-GB" b="1" dirty="0"/>
              <a:t>from </a:t>
            </a:r>
            <a:r>
              <a:rPr lang="en-GB" b="1" dirty="0" smtClean="0"/>
              <a:t>random</a:t>
            </a:r>
            <a:r>
              <a:rPr lang="hu-HU" b="1" dirty="0" smtClean="0"/>
              <a:t> input</a:t>
            </a:r>
            <a:r>
              <a:rPr lang="en-GB" b="1" dirty="0" smtClean="0"/>
              <a:t> </a:t>
            </a:r>
            <a:r>
              <a:rPr lang="en-GB" b="1" dirty="0"/>
              <a:t>vectors </a:t>
            </a:r>
            <a:r>
              <a:rPr lang="en-GB" dirty="0"/>
              <a:t>using the generator.</a:t>
            </a:r>
          </a:p>
          <a:p>
            <a:r>
              <a:rPr lang="en-GB" dirty="0"/>
              <a:t>The training dataset consists of </a:t>
            </a:r>
            <a:r>
              <a:rPr lang="en-GB" b="1" dirty="0"/>
              <a:t>real images</a:t>
            </a:r>
            <a:r>
              <a:rPr lang="en-GB" dirty="0"/>
              <a:t>, and we want to train the model to generate images similar to these (as in the case of the </a:t>
            </a:r>
            <a:r>
              <a:rPr lang="en-GB" dirty="0" err="1"/>
              <a:t>VAE</a:t>
            </a:r>
            <a:r>
              <a:rPr lang="en-GB" dirty="0"/>
              <a:t>).</a:t>
            </a:r>
          </a:p>
          <a:p>
            <a:r>
              <a:rPr lang="en-GB" dirty="0"/>
              <a:t>The real images are </a:t>
            </a:r>
            <a:r>
              <a:rPr lang="en-GB" b="1" dirty="0" err="1"/>
              <a:t>labeled</a:t>
            </a:r>
            <a:r>
              <a:rPr lang="en-GB" b="1" dirty="0"/>
              <a:t> </a:t>
            </a:r>
            <a:r>
              <a:rPr lang="en-GB" dirty="0"/>
              <a:t>with 1, and the generated images are </a:t>
            </a:r>
            <a:r>
              <a:rPr lang="en-GB" dirty="0" err="1"/>
              <a:t>labeled</a:t>
            </a:r>
            <a:r>
              <a:rPr lang="en-GB" dirty="0"/>
              <a:t> with 0.</a:t>
            </a:r>
          </a:p>
          <a:p>
            <a:r>
              <a:rPr lang="en-GB" dirty="0"/>
              <a:t>We train a </a:t>
            </a:r>
            <a:r>
              <a:rPr lang="en-GB" b="1" dirty="0"/>
              <a:t>binary classifier neural network</a:t>
            </a:r>
            <a:r>
              <a:rPr lang="en-GB" dirty="0"/>
              <a:t> (for example, a deep convolutional neural network with a fully connected layer before the output and a sigmoid activation) to distinguish between the two classes of images.</a:t>
            </a:r>
          </a:p>
          <a:p>
            <a:r>
              <a:rPr lang="en-GB" dirty="0"/>
              <a:t>Then we train the </a:t>
            </a:r>
            <a:r>
              <a:rPr lang="en-GB" b="1" dirty="0"/>
              <a:t>generator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We move the vector of each generated image in the direction of the correct side of the decision boundary,</a:t>
            </a:r>
          </a:p>
          <a:p>
            <a:pPr lvl="1"/>
            <a:r>
              <a:rPr lang="en-GB" dirty="0"/>
              <a:t>and adjust the generator’s weights using </a:t>
            </a:r>
            <a:r>
              <a:rPr lang="en-GB" dirty="0" smtClean="0"/>
              <a:t>gradient </a:t>
            </a:r>
            <a:r>
              <a:rPr lang="hu-HU" dirty="0" err="1" smtClean="0"/>
              <a:t>descent</a:t>
            </a:r>
            <a:r>
              <a:rPr lang="hu-HU" dirty="0" smtClean="0"/>
              <a:t> </a:t>
            </a:r>
            <a:r>
              <a:rPr lang="en-GB" dirty="0" smtClean="0"/>
              <a:t>so </a:t>
            </a:r>
            <a:r>
              <a:rPr lang="en-GB" dirty="0"/>
              <a:t>that, for each random input vector, it produces outputs that more closely approximate </a:t>
            </a:r>
            <a:r>
              <a:rPr lang="en-GB" dirty="0" err="1" smtClean="0"/>
              <a:t>th</a:t>
            </a:r>
            <a:r>
              <a:rPr lang="hu-HU" dirty="0" smtClean="0"/>
              <a:t>is more </a:t>
            </a:r>
            <a:r>
              <a:rPr lang="hu-HU" dirty="0" err="1" smtClean="0"/>
              <a:t>real-looking</a:t>
            </a:r>
            <a:r>
              <a:rPr lang="hu-HU" dirty="0" smtClean="0"/>
              <a:t> image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We then start </a:t>
            </a:r>
            <a:r>
              <a:rPr lang="en-GB" dirty="0" smtClean="0"/>
              <a:t>over:</a:t>
            </a:r>
            <a:r>
              <a:rPr lang="hu-HU" dirty="0" smtClean="0"/>
              <a:t> </a:t>
            </a:r>
            <a:r>
              <a:rPr lang="en-GB" dirty="0" smtClean="0"/>
              <a:t>Generate </a:t>
            </a:r>
            <a:r>
              <a:rPr lang="en-GB" dirty="0"/>
              <a:t>new random images with the current weights of the </a:t>
            </a:r>
            <a:r>
              <a:rPr lang="en-GB" dirty="0" smtClean="0"/>
              <a:t>generator,</a:t>
            </a:r>
            <a:r>
              <a:rPr lang="hu-HU" dirty="0" smtClean="0"/>
              <a:t> t</a:t>
            </a:r>
            <a:r>
              <a:rPr lang="en-GB" dirty="0" smtClean="0"/>
              <a:t>rain </a:t>
            </a:r>
            <a:r>
              <a:rPr lang="en-GB" dirty="0"/>
              <a:t>the discriminator on </a:t>
            </a:r>
            <a:r>
              <a:rPr lang="en-GB" dirty="0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generated images and on the real training images.</a:t>
            </a:r>
          </a:p>
          <a:p>
            <a:r>
              <a:rPr lang="en-GB" dirty="0"/>
              <a:t>We </a:t>
            </a:r>
            <a:r>
              <a:rPr lang="en-GB" b="1" dirty="0"/>
              <a:t>alternate</a:t>
            </a:r>
            <a:r>
              <a:rPr lang="en-GB" dirty="0"/>
              <a:t> between training the two networks — one in one step, the other in the next.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38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Areas</a:t>
            </a:r>
            <a:r>
              <a:rPr lang="hu-HU" dirty="0" smtClean="0"/>
              <a:t> of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r>
              <a:rPr lang="hu-HU" dirty="0" smtClean="0"/>
              <a:t> has </a:t>
            </a:r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areas</a:t>
            </a:r>
            <a:r>
              <a:rPr lang="hu-HU" dirty="0" smtClean="0"/>
              <a:t> </a:t>
            </a:r>
            <a:r>
              <a:rPr lang="hu-HU" dirty="0" err="1" smtClean="0"/>
              <a:t>today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written</a:t>
            </a:r>
            <a:r>
              <a:rPr lang="hu-HU" dirty="0" smtClean="0"/>
              <a:t> text </a:t>
            </a:r>
            <a:r>
              <a:rPr lang="hu-HU" dirty="0" err="1" smtClean="0"/>
              <a:t>in</a:t>
            </a:r>
            <a:r>
              <a:rPr lang="hu-HU" dirty="0" smtClean="0"/>
              <a:t> human </a:t>
            </a:r>
            <a:r>
              <a:rPr lang="hu-HU" dirty="0" err="1" smtClean="0"/>
              <a:t>languages</a:t>
            </a:r>
            <a:r>
              <a:rPr lang="hu-HU" dirty="0" smtClean="0"/>
              <a:t>, </a:t>
            </a:r>
            <a:r>
              <a:rPr lang="hu-HU" dirty="0" err="1" smtClean="0"/>
              <a:t>especially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part of a chatbot (</a:t>
            </a:r>
            <a:r>
              <a:rPr lang="hu-HU" dirty="0" err="1" smtClean="0"/>
              <a:t>ChatGPT</a:t>
            </a:r>
            <a:r>
              <a:rPr lang="hu-HU" dirty="0" smtClean="0"/>
              <a:t>, </a:t>
            </a:r>
            <a:r>
              <a:rPr lang="hu-HU" dirty="0" err="1" smtClean="0"/>
              <a:t>Gemini</a:t>
            </a:r>
            <a:r>
              <a:rPr lang="hu-HU" dirty="0" smtClean="0"/>
              <a:t>, Claude)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talks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endParaRPr lang="hu-HU" dirty="0" smtClean="0"/>
          </a:p>
          <a:p>
            <a:pPr lvl="2"/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:</a:t>
            </a:r>
          </a:p>
          <a:p>
            <a:pPr lvl="3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audible</a:t>
            </a:r>
            <a:r>
              <a:rPr lang="hu-HU" dirty="0" smtClean="0"/>
              <a:t>, </a:t>
            </a:r>
            <a:r>
              <a:rPr lang="hu-HU" dirty="0" err="1" smtClean="0"/>
              <a:t>spoken</a:t>
            </a:r>
            <a:r>
              <a:rPr lang="hu-HU" dirty="0" smtClean="0"/>
              <a:t> text: </a:t>
            </a:r>
            <a:r>
              <a:rPr lang="hu-HU" dirty="0" err="1" smtClean="0"/>
              <a:t>mostly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written</a:t>
            </a:r>
            <a:r>
              <a:rPr lang="hu-HU" dirty="0" smtClean="0"/>
              <a:t> text,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 </a:t>
            </a:r>
            <a:r>
              <a:rPr lang="hu-HU" dirty="0" err="1" smtClean="0"/>
              <a:t>text</a:t>
            </a:r>
            <a:r>
              <a:rPr lang="hu-HU" dirty="0" smtClean="0"/>
              <a:t> is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aloud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</a:t>
            </a:r>
            <a:r>
              <a:rPr lang="hu-HU" dirty="0" err="1" smtClean="0"/>
              <a:t>speech</a:t>
            </a:r>
            <a:r>
              <a:rPr lang="hu-HU" dirty="0" smtClean="0"/>
              <a:t> </a:t>
            </a:r>
            <a:r>
              <a:rPr lang="hu-HU" dirty="0" err="1" smtClean="0"/>
              <a:t>synthesis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endParaRPr lang="hu-HU" dirty="0" smtClean="0"/>
          </a:p>
          <a:p>
            <a:pPr lvl="3"/>
            <a:r>
              <a:rPr lang="hu-HU" dirty="0" err="1" smtClean="0"/>
              <a:t>generation</a:t>
            </a:r>
            <a:r>
              <a:rPr lang="hu-HU" dirty="0" smtClean="0"/>
              <a:t> of program </a:t>
            </a:r>
            <a:r>
              <a:rPr lang="hu-HU" dirty="0" err="1" smtClean="0"/>
              <a:t>code</a:t>
            </a:r>
            <a:r>
              <a:rPr lang="hu-HU" dirty="0" smtClean="0"/>
              <a:t>: text,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natural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endParaRPr lang="hu-HU" dirty="0" smtClean="0"/>
          </a:p>
          <a:p>
            <a:pPr lvl="2"/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linear</a:t>
            </a:r>
            <a:r>
              <a:rPr lang="hu-HU" dirty="0" smtClean="0"/>
              <a:t> </a:t>
            </a:r>
            <a:r>
              <a:rPr lang="hu-HU" dirty="0" err="1" smtClean="0"/>
              <a:t>sequences</a:t>
            </a:r>
            <a:r>
              <a:rPr lang="hu-HU" dirty="0" smtClean="0"/>
              <a:t> (a series of </a:t>
            </a:r>
            <a:r>
              <a:rPr lang="hu-HU" dirty="0" err="1" smtClean="0"/>
              <a:t>words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image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2"/>
            <a:r>
              <a:rPr lang="hu-HU" dirty="0" err="1" smtClean="0"/>
              <a:t>not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two-dimensional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r>
              <a:rPr lang="hu-HU" dirty="0" smtClean="0"/>
              <a:t> of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specific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, </a:t>
            </a:r>
            <a:r>
              <a:rPr lang="hu-HU" dirty="0" err="1" smtClean="0"/>
              <a:t>consisting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endParaRPr lang="hu-HU" dirty="0" smtClean="0"/>
          </a:p>
          <a:p>
            <a:pPr lvl="2"/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: video </a:t>
            </a:r>
            <a:r>
              <a:rPr lang="hu-HU" dirty="0" err="1" smtClean="0"/>
              <a:t>generation</a:t>
            </a:r>
            <a:r>
              <a:rPr lang="hu-HU" dirty="0" smtClean="0"/>
              <a:t>, a </a:t>
            </a:r>
            <a:r>
              <a:rPr lang="hu-HU" dirty="0" err="1" smtClean="0"/>
              <a:t>cohesive</a:t>
            </a:r>
            <a:r>
              <a:rPr lang="hu-HU" dirty="0" smtClean="0"/>
              <a:t>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such</a:t>
            </a:r>
            <a:r>
              <a:rPr lang="hu-HU" dirty="0" smtClean="0"/>
              <a:t>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5557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Training</a:t>
            </a:r>
            <a:r>
              <a:rPr lang="hu-HU" dirty="0" smtClean="0"/>
              <a:t> a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The </a:t>
            </a:r>
            <a:r>
              <a:rPr lang="en-GB" dirty="0"/>
              <a:t>generator’s goal is to produce images that are </a:t>
            </a:r>
            <a:r>
              <a:rPr lang="en-GB" b="1" dirty="0"/>
              <a:t>indistinguishable from real </a:t>
            </a:r>
            <a:r>
              <a:rPr lang="en-GB" b="1" dirty="0" smtClean="0"/>
              <a:t>ones</a:t>
            </a:r>
            <a:r>
              <a:rPr lang="en-GB" dirty="0" smtClean="0"/>
              <a:t>.</a:t>
            </a:r>
            <a:endParaRPr lang="hu-HU" dirty="0" smtClean="0"/>
          </a:p>
          <a:p>
            <a:r>
              <a:rPr lang="en-GB" dirty="0" smtClean="0"/>
              <a:t>The </a:t>
            </a:r>
            <a:r>
              <a:rPr lang="en-GB" dirty="0"/>
              <a:t>discriminator’s goal is to </a:t>
            </a:r>
            <a:r>
              <a:rPr lang="en-GB" b="1" dirty="0"/>
              <a:t>accurately distinguish </a:t>
            </a:r>
            <a:r>
              <a:rPr lang="en-GB" dirty="0"/>
              <a:t>generated images from real ones.</a:t>
            </a:r>
          </a:p>
          <a:p>
            <a:r>
              <a:rPr lang="en-GB" dirty="0"/>
              <a:t>Training of a </a:t>
            </a:r>
            <a:r>
              <a:rPr lang="en-GB" dirty="0" err="1"/>
              <a:t>GAN</a:t>
            </a:r>
            <a:r>
              <a:rPr lang="en-GB" dirty="0"/>
              <a:t> would be </a:t>
            </a:r>
            <a:r>
              <a:rPr lang="en-GB" b="1" dirty="0"/>
              <a:t>successful</a:t>
            </a:r>
            <a:r>
              <a:rPr lang="en-GB" dirty="0"/>
              <a:t> if the generator produced images that the discriminator </a:t>
            </a:r>
            <a:r>
              <a:rPr lang="en-GB" b="1" dirty="0"/>
              <a:t>could not tell apart</a:t>
            </a:r>
            <a:r>
              <a:rPr lang="en-GB" dirty="0"/>
              <a:t> from the real images.</a:t>
            </a:r>
          </a:p>
          <a:p>
            <a:pPr lvl="1"/>
            <a:r>
              <a:rPr lang="en-GB" dirty="0"/>
              <a:t>If we train the discriminator on an equal number of real and generated images, then for test images — both real and generated — it would classify them as real and fake with 50–50% probability each.</a:t>
            </a:r>
          </a:p>
          <a:p>
            <a:r>
              <a:rPr lang="en-GB" dirty="0"/>
              <a:t>In practice, however, </a:t>
            </a:r>
            <a:r>
              <a:rPr lang="en-GB" dirty="0" err="1"/>
              <a:t>GAN</a:t>
            </a:r>
            <a:r>
              <a:rPr lang="en-GB" dirty="0"/>
              <a:t> training rarely reaches this ideal </a:t>
            </a:r>
            <a:r>
              <a:rPr lang="en-GB" dirty="0" smtClean="0"/>
              <a:t>state</a:t>
            </a:r>
            <a:r>
              <a:rPr lang="hu-HU" dirty="0" smtClean="0"/>
              <a:t>. </a:t>
            </a:r>
            <a:r>
              <a:rPr lang="hu-HU" dirty="0"/>
              <a:t>T</a:t>
            </a:r>
            <a:r>
              <a:rPr lang="en-GB" dirty="0" smtClean="0"/>
              <a:t>he </a:t>
            </a:r>
            <a:r>
              <a:rPr lang="en-GB" dirty="0"/>
              <a:t>discriminator usually achieves an accuracy close to 1, meaning it can </a:t>
            </a:r>
            <a:r>
              <a:rPr lang="en-GB" dirty="0" smtClean="0"/>
              <a:t>reliably </a:t>
            </a:r>
            <a:r>
              <a:rPr lang="en-GB" dirty="0"/>
              <a:t>tell the two classes apart.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18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Developments</a:t>
            </a:r>
            <a:r>
              <a:rPr lang="hu-HU" dirty="0" smtClean="0"/>
              <a:t> of </a:t>
            </a:r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GAN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invented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2014,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became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popular</a:t>
            </a:r>
            <a:r>
              <a:rPr lang="hu-HU" dirty="0" smtClean="0"/>
              <a:t> a </a:t>
            </a:r>
            <a:r>
              <a:rPr lang="hu-HU" dirty="0" err="1" smtClean="0"/>
              <a:t>few</a:t>
            </a:r>
            <a:r>
              <a:rPr lang="hu-HU" dirty="0" smtClean="0"/>
              <a:t> </a:t>
            </a:r>
            <a:r>
              <a:rPr lang="hu-HU" dirty="0" err="1" smtClean="0"/>
              <a:t>years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, starting </a:t>
            </a:r>
            <a:r>
              <a:rPr lang="hu-HU" dirty="0" err="1" smtClean="0"/>
              <a:t>in</a:t>
            </a:r>
            <a:r>
              <a:rPr lang="hu-HU" dirty="0" smtClean="0"/>
              <a:t> 2017 </a:t>
            </a:r>
            <a:r>
              <a:rPr lang="hu-HU" dirty="0" err="1" smtClean="0"/>
              <a:t>in</a:t>
            </a:r>
            <a:r>
              <a:rPr lang="hu-HU" dirty="0" smtClean="0"/>
              <a:t> image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1"/>
            <a:r>
              <a:rPr lang="hu-HU" dirty="0" smtClean="0"/>
              <a:t>(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least</a:t>
            </a:r>
            <a:r>
              <a:rPr lang="hu-HU" dirty="0" smtClean="0"/>
              <a:t>) </a:t>
            </a:r>
            <a:r>
              <a:rPr lang="hu-HU" dirty="0" err="1" smtClean="0"/>
              <a:t>hundreds</a:t>
            </a:r>
            <a:r>
              <a:rPr lang="hu-HU" dirty="0" smtClean="0"/>
              <a:t> of </a:t>
            </a:r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versions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been</a:t>
            </a:r>
            <a:r>
              <a:rPr lang="hu-HU" dirty="0" smtClean="0"/>
              <a:t> </a:t>
            </a:r>
            <a:r>
              <a:rPr lang="hu-HU" dirty="0" err="1" smtClean="0"/>
              <a:t>proposed</a:t>
            </a:r>
            <a:r>
              <a:rPr lang="hu-HU" dirty="0" smtClean="0"/>
              <a:t> (</a:t>
            </a:r>
            <a:r>
              <a:rPr lang="hu-HU" dirty="0" err="1" smtClean="0"/>
              <a:t>WGAN</a:t>
            </a:r>
            <a:r>
              <a:rPr lang="hu-HU" dirty="0" smtClean="0"/>
              <a:t>, </a:t>
            </a:r>
            <a:r>
              <a:rPr lang="hu-HU" dirty="0" err="1" smtClean="0"/>
              <a:t>StyleGAN</a:t>
            </a:r>
            <a:r>
              <a:rPr lang="hu-HU" dirty="0" smtClean="0"/>
              <a:t>, </a:t>
            </a:r>
            <a:r>
              <a:rPr lang="hu-HU" dirty="0" err="1" smtClean="0"/>
              <a:t>Progressive</a:t>
            </a:r>
            <a:r>
              <a:rPr lang="hu-HU" dirty="0" smtClean="0"/>
              <a:t> </a:t>
            </a:r>
            <a:r>
              <a:rPr lang="hu-HU" dirty="0" err="1" smtClean="0"/>
              <a:t>GAN</a:t>
            </a:r>
            <a:r>
              <a:rPr lang="hu-HU" dirty="0" smtClean="0"/>
              <a:t>, etc.)</a:t>
            </a:r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basic</a:t>
            </a:r>
            <a:r>
              <a:rPr lang="hu-HU" dirty="0" smtClean="0"/>
              <a:t> idea, </a:t>
            </a:r>
            <a:r>
              <a:rPr lang="hu-HU" dirty="0" err="1" smtClean="0"/>
              <a:t>combining</a:t>
            </a:r>
            <a:r>
              <a:rPr lang="hu-HU" dirty="0" smtClean="0"/>
              <a:t> a </a:t>
            </a:r>
            <a:r>
              <a:rPr lang="hu-HU" dirty="0" err="1" smtClean="0"/>
              <a:t>discriminator</a:t>
            </a:r>
            <a:r>
              <a:rPr lang="hu-HU" dirty="0" smtClean="0"/>
              <a:t> and a </a:t>
            </a:r>
            <a:r>
              <a:rPr lang="hu-HU" dirty="0" err="1" smtClean="0"/>
              <a:t>generator</a:t>
            </a:r>
            <a:r>
              <a:rPr lang="hu-HU" dirty="0" smtClean="0"/>
              <a:t>,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present</a:t>
            </a:r>
            <a:endParaRPr lang="hu-HU" dirty="0" smtClean="0"/>
          </a:p>
          <a:p>
            <a:pPr lvl="1"/>
            <a:r>
              <a:rPr lang="hu-HU" dirty="0" err="1" smtClean="0"/>
              <a:t>details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implementation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refined</a:t>
            </a:r>
            <a:endParaRPr lang="hu-HU" dirty="0" smtClean="0"/>
          </a:p>
          <a:p>
            <a:pPr lvl="2"/>
            <a:r>
              <a:rPr lang="hu-HU" dirty="0" err="1" smtClean="0"/>
              <a:t>details</a:t>
            </a:r>
            <a:r>
              <a:rPr lang="hu-HU" dirty="0" smtClean="0"/>
              <a:t> of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procedure</a:t>
            </a:r>
            <a:endParaRPr lang="hu-HU" dirty="0" smtClean="0"/>
          </a:p>
          <a:p>
            <a:pPr lvl="2"/>
            <a:r>
              <a:rPr lang="hu-HU" dirty="0" err="1" smtClean="0"/>
              <a:t>generator</a:t>
            </a:r>
            <a:r>
              <a:rPr lang="hu-HU" dirty="0" smtClean="0"/>
              <a:t> </a:t>
            </a:r>
            <a:r>
              <a:rPr lang="hu-HU" dirty="0" err="1" smtClean="0"/>
              <a:t>uses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architectures</a:t>
            </a:r>
            <a:endParaRPr lang="hu-HU" dirty="0" smtClean="0"/>
          </a:p>
          <a:p>
            <a:pPr lvl="1"/>
            <a:r>
              <a:rPr lang="hu-HU" dirty="0" err="1" smtClean="0"/>
              <a:t>conditional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generator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an </a:t>
            </a:r>
            <a:r>
              <a:rPr lang="hu-HU" dirty="0" err="1" smtClean="0"/>
              <a:t>arbitrary</a:t>
            </a:r>
            <a:r>
              <a:rPr lang="hu-HU" dirty="0" smtClean="0"/>
              <a:t> image,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out of a </a:t>
            </a:r>
            <a:r>
              <a:rPr lang="hu-HU" dirty="0" err="1" smtClean="0"/>
              <a:t>set</a:t>
            </a:r>
            <a:r>
              <a:rPr lang="hu-HU" dirty="0" smtClean="0"/>
              <a:t> of </a:t>
            </a:r>
            <a:r>
              <a:rPr lang="hu-HU" dirty="0" err="1" smtClean="0"/>
              <a:t>several</a:t>
            </a:r>
            <a:r>
              <a:rPr lang="hu-HU" dirty="0" smtClean="0"/>
              <a:t> </a:t>
            </a:r>
            <a:r>
              <a:rPr lang="hu-HU" dirty="0" err="1" smtClean="0"/>
              <a:t>classes</a:t>
            </a:r>
            <a:r>
              <a:rPr lang="hu-HU" dirty="0" smtClean="0"/>
              <a:t>, </a:t>
            </a:r>
            <a:r>
              <a:rPr lang="hu-HU" dirty="0" err="1" smtClean="0"/>
              <a:t>e.g</a:t>
            </a:r>
            <a:r>
              <a:rPr lang="hu-HU" dirty="0" smtClean="0"/>
              <a:t>. a dog</a:t>
            </a:r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discriminator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decide</a:t>
            </a:r>
            <a:r>
              <a:rPr lang="hu-HU" dirty="0" smtClean="0"/>
              <a:t> </a:t>
            </a:r>
            <a:r>
              <a:rPr lang="hu-HU" dirty="0" err="1" smtClean="0"/>
              <a:t>whether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 is </a:t>
            </a:r>
            <a:r>
              <a:rPr lang="hu-HU" dirty="0" err="1" smtClean="0"/>
              <a:t>real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class</a:t>
            </a:r>
            <a:r>
              <a:rPr lang="hu-HU" dirty="0" smtClean="0"/>
              <a:t> of </a:t>
            </a:r>
            <a:r>
              <a:rPr lang="hu-HU" dirty="0" err="1" smtClean="0"/>
              <a:t>object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depicts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73039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3203" y="1268760"/>
            <a:ext cx="8229600" cy="4525963"/>
          </a:xfrm>
        </p:spPr>
        <p:txBody>
          <a:bodyPr/>
          <a:lstStyle/>
          <a:p>
            <a:r>
              <a:rPr lang="hu-HU" sz="1600" dirty="0" err="1" smtClean="0"/>
              <a:t>Especially</a:t>
            </a:r>
            <a:r>
              <a:rPr lang="hu-HU" sz="1600" dirty="0" smtClean="0"/>
              <a:t> </a:t>
            </a:r>
            <a:r>
              <a:rPr lang="hu-HU" sz="1600" dirty="0" err="1" smtClean="0"/>
              <a:t>good</a:t>
            </a:r>
            <a:r>
              <a:rPr lang="hu-HU" sz="1600" dirty="0" smtClean="0"/>
              <a:t> </a:t>
            </a:r>
            <a:r>
              <a:rPr lang="hu-HU" sz="1600" dirty="0" err="1" smtClean="0"/>
              <a:t>at</a:t>
            </a:r>
            <a:r>
              <a:rPr lang="hu-HU" sz="1600" dirty="0" smtClean="0"/>
              <a:t> </a:t>
            </a:r>
            <a:r>
              <a:rPr lang="hu-HU" sz="1600" dirty="0" err="1" smtClean="0"/>
              <a:t>generating</a:t>
            </a:r>
            <a:r>
              <a:rPr lang="hu-HU" sz="1600" dirty="0" smtClean="0"/>
              <a:t> </a:t>
            </a:r>
            <a:r>
              <a:rPr lang="hu-HU" sz="1600" dirty="0" err="1" smtClean="0"/>
              <a:t>faces</a:t>
            </a:r>
            <a:r>
              <a:rPr lang="hu-HU" sz="1600" dirty="0" smtClean="0"/>
              <a:t>, </a:t>
            </a:r>
            <a:r>
              <a:rPr lang="hu-HU" sz="1600" dirty="0" err="1" smtClean="0"/>
              <a:t>but</a:t>
            </a:r>
            <a:r>
              <a:rPr lang="hu-HU" sz="1600" dirty="0" smtClean="0"/>
              <a:t> </a:t>
            </a:r>
            <a:r>
              <a:rPr lang="hu-HU" sz="1600" dirty="0" err="1" smtClean="0"/>
              <a:t>also</a:t>
            </a:r>
            <a:r>
              <a:rPr lang="hu-HU" sz="1600" dirty="0" smtClean="0"/>
              <a:t> </a:t>
            </a:r>
            <a:r>
              <a:rPr lang="hu-HU" sz="1600" dirty="0" err="1" smtClean="0"/>
              <a:t>used</a:t>
            </a:r>
            <a:r>
              <a:rPr lang="hu-HU" sz="1600" dirty="0" smtClean="0"/>
              <a:t> </a:t>
            </a:r>
            <a:r>
              <a:rPr lang="hu-HU" sz="1600" dirty="0" err="1" smtClean="0"/>
              <a:t>successfully</a:t>
            </a:r>
            <a:r>
              <a:rPr lang="hu-HU" sz="1600" dirty="0" smtClean="0"/>
              <a:t> </a:t>
            </a:r>
            <a:r>
              <a:rPr lang="hu-HU" sz="1600" dirty="0" err="1" smtClean="0"/>
              <a:t>for</a:t>
            </a:r>
            <a:r>
              <a:rPr lang="hu-HU" sz="1600" dirty="0" smtClean="0"/>
              <a:t> </a:t>
            </a:r>
            <a:r>
              <a:rPr lang="hu-HU" sz="1600" dirty="0" err="1" smtClean="0"/>
              <a:t>generating</a:t>
            </a:r>
            <a:r>
              <a:rPr lang="hu-HU" sz="1600" dirty="0" smtClean="0"/>
              <a:t> </a:t>
            </a:r>
            <a:r>
              <a:rPr lang="hu-HU" sz="1600" dirty="0" err="1" smtClean="0"/>
              <a:t>other</a:t>
            </a:r>
            <a:r>
              <a:rPr lang="hu-HU" sz="1600" dirty="0" smtClean="0"/>
              <a:t> </a:t>
            </a:r>
            <a:r>
              <a:rPr lang="hu-HU" sz="1600" dirty="0" err="1" smtClean="0"/>
              <a:t>things</a:t>
            </a:r>
            <a:r>
              <a:rPr lang="hu-HU" sz="1600" dirty="0" smtClean="0"/>
              <a:t>: </a:t>
            </a:r>
            <a:r>
              <a:rPr lang="hu-HU" sz="1600" dirty="0" err="1" smtClean="0"/>
              <a:t>bedrooms</a:t>
            </a:r>
            <a:r>
              <a:rPr lang="hu-HU" sz="1600" dirty="0" smtClean="0"/>
              <a:t>, </a:t>
            </a:r>
            <a:r>
              <a:rPr lang="hu-HU" sz="1600" dirty="0" err="1" smtClean="0"/>
              <a:t>cars</a:t>
            </a:r>
            <a:r>
              <a:rPr lang="hu-HU" sz="1600" dirty="0" smtClean="0"/>
              <a:t>, etc.</a:t>
            </a:r>
          </a:p>
          <a:p>
            <a:r>
              <a:rPr lang="hu-HU" sz="1600" dirty="0" err="1" smtClean="0"/>
              <a:t>Source</a:t>
            </a:r>
            <a:r>
              <a:rPr lang="hu-HU" sz="1600" dirty="0" smtClean="0"/>
              <a:t>: </a:t>
            </a:r>
            <a:r>
              <a:rPr lang="hu-HU" sz="1600" dirty="0" err="1" smtClean="0"/>
              <a:t>Karras</a:t>
            </a:r>
            <a:r>
              <a:rPr lang="hu-HU" sz="1600" dirty="0"/>
              <a:t> </a:t>
            </a:r>
            <a:r>
              <a:rPr lang="hu-HU" sz="1600" dirty="0" smtClean="0"/>
              <a:t>et </a:t>
            </a:r>
            <a:r>
              <a:rPr lang="hu-HU" sz="1600" dirty="0" err="1" smtClean="0"/>
              <a:t>al</a:t>
            </a:r>
            <a:r>
              <a:rPr lang="hu-HU" sz="1600" dirty="0" smtClean="0"/>
              <a:t>.: </a:t>
            </a:r>
            <a:r>
              <a:rPr lang="en-GB" sz="1600" i="1" dirty="0">
                <a:hlinkClick r:id="rId2"/>
              </a:rPr>
              <a:t>A Style-Based Generator Architecture for Generative Adversarial </a:t>
            </a:r>
            <a:r>
              <a:rPr lang="en-GB" sz="1600" i="1" dirty="0" smtClean="0">
                <a:hlinkClick r:id="rId2"/>
              </a:rPr>
              <a:t>Networks</a:t>
            </a:r>
            <a:r>
              <a:rPr lang="hu-HU" sz="1600" i="1" dirty="0" smtClean="0"/>
              <a:t>, </a:t>
            </a:r>
            <a:r>
              <a:rPr lang="hu-HU" sz="1600" dirty="0" smtClean="0"/>
              <a:t>2018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6570"/>
            <a:ext cx="7374959" cy="19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37112"/>
            <a:ext cx="629501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27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„</a:t>
            </a:r>
            <a:r>
              <a:rPr lang="hu-HU" dirty="0" err="1" smtClean="0"/>
              <a:t>Uncanny</a:t>
            </a:r>
            <a:r>
              <a:rPr lang="hu-HU" dirty="0" smtClean="0"/>
              <a:t> Valley</a:t>
            </a:r>
            <a:r>
              <a:rPr lang="hu-HU" dirty="0"/>
              <a:t>” </a:t>
            </a:r>
            <a:r>
              <a:rPr lang="hu-HU" dirty="0" err="1" smtClean="0"/>
              <a:t>Effect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was</a:t>
            </a:r>
            <a:r>
              <a:rPr lang="hu-HU" sz="1800" dirty="0" smtClean="0"/>
              <a:t> </a:t>
            </a:r>
            <a:r>
              <a:rPr lang="hu-HU" sz="1800" dirty="0" err="1" smtClean="0"/>
              <a:t>first</a:t>
            </a:r>
            <a:r>
              <a:rPr lang="hu-HU" sz="1800" dirty="0" smtClean="0"/>
              <a:t> </a:t>
            </a:r>
            <a:r>
              <a:rPr lang="hu-HU" sz="1800" dirty="0" err="1" smtClean="0"/>
              <a:t>recognised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robotics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</a:t>
            </a:r>
            <a:r>
              <a:rPr lang="hu-HU" sz="1800" dirty="0" err="1" smtClean="0"/>
              <a:t>as</a:t>
            </a:r>
            <a:r>
              <a:rPr lang="hu-HU" sz="1800" dirty="0" smtClean="0"/>
              <a:t> an </a:t>
            </a:r>
            <a:r>
              <a:rPr lang="hu-HU" sz="1800" dirty="0" err="1" smtClean="0"/>
              <a:t>artificial</a:t>
            </a:r>
            <a:r>
              <a:rPr lang="hu-HU" sz="1800" dirty="0" smtClean="0"/>
              <a:t> (</a:t>
            </a:r>
            <a:r>
              <a:rPr lang="hu-HU" sz="1800" dirty="0" err="1" smtClean="0"/>
              <a:t>robotic</a:t>
            </a:r>
            <a:r>
              <a:rPr lang="hu-HU" sz="1800" dirty="0" smtClean="0"/>
              <a:t>)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body part </a:t>
            </a:r>
            <a:r>
              <a:rPr lang="hu-HU" sz="1800" dirty="0" err="1" smtClean="0"/>
              <a:t>starts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look</a:t>
            </a:r>
            <a:r>
              <a:rPr lang="hu-HU" sz="1800" dirty="0" smtClean="0"/>
              <a:t> more and more </a:t>
            </a:r>
            <a:r>
              <a:rPr lang="hu-HU" sz="1800" dirty="0" err="1" smtClean="0"/>
              <a:t>like</a:t>
            </a:r>
            <a:r>
              <a:rPr lang="hu-HU" sz="1800" dirty="0" smtClean="0"/>
              <a:t> </a:t>
            </a:r>
            <a:r>
              <a:rPr lang="hu-HU" sz="1800" dirty="0" err="1" smtClean="0"/>
              <a:t>that</a:t>
            </a:r>
            <a:r>
              <a:rPr lang="hu-HU" sz="1800" dirty="0" smtClean="0"/>
              <a:t> of a human (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animal</a:t>
            </a:r>
            <a:r>
              <a:rPr lang="hu-HU" sz="1800" dirty="0" smtClean="0"/>
              <a:t>), </a:t>
            </a:r>
            <a:r>
              <a:rPr lang="hu-HU" sz="1800" dirty="0" err="1" smtClean="0"/>
              <a:t>the</a:t>
            </a:r>
            <a:r>
              <a:rPr lang="hu-HU" sz="1800" dirty="0" smtClean="0"/>
              <a:t> more </a:t>
            </a:r>
            <a:r>
              <a:rPr lang="hu-HU" sz="1800" dirty="0" err="1" smtClean="0"/>
              <a:t>appealing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humans</a:t>
            </a:r>
            <a:r>
              <a:rPr lang="hu-HU" sz="1800" dirty="0" smtClean="0"/>
              <a:t>.</a:t>
            </a:r>
          </a:p>
          <a:p>
            <a:pPr lvl="1"/>
            <a:r>
              <a:rPr lang="hu-HU" sz="1400" dirty="0" err="1" smtClean="0"/>
              <a:t>Mori</a:t>
            </a:r>
            <a:r>
              <a:rPr lang="hu-HU" sz="1400" dirty="0" smtClean="0"/>
              <a:t>, </a:t>
            </a:r>
            <a:r>
              <a:rPr lang="en-GB" sz="1400" i="1" dirty="0" err="1">
                <a:hlinkClick r:id="rId2"/>
              </a:rPr>
              <a:t>Bukimi</a:t>
            </a:r>
            <a:r>
              <a:rPr lang="en-GB" sz="1400" i="1" dirty="0">
                <a:hlinkClick r:id="rId2"/>
              </a:rPr>
              <a:t> no </a:t>
            </a:r>
            <a:r>
              <a:rPr lang="en-GB" sz="1400" i="1" dirty="0" err="1" smtClean="0">
                <a:hlinkClick r:id="rId2"/>
              </a:rPr>
              <a:t>tani</a:t>
            </a:r>
            <a:r>
              <a:rPr lang="hu-HU" sz="1400" i="1" dirty="0" smtClean="0">
                <a:hlinkClick r:id="rId2"/>
              </a:rPr>
              <a:t> [</a:t>
            </a:r>
            <a:r>
              <a:rPr lang="hu-HU" sz="1400" i="1" dirty="0" err="1" smtClean="0">
                <a:hlinkClick r:id="rId2"/>
              </a:rPr>
              <a:t>Uncanny</a:t>
            </a:r>
            <a:r>
              <a:rPr lang="hu-HU" sz="1400" i="1" dirty="0" smtClean="0">
                <a:hlinkClick r:id="rId2"/>
              </a:rPr>
              <a:t> </a:t>
            </a:r>
            <a:r>
              <a:rPr lang="hu-HU" sz="1400" i="1" dirty="0" err="1" smtClean="0">
                <a:hlinkClick r:id="rId2"/>
              </a:rPr>
              <a:t>valley</a:t>
            </a:r>
            <a:r>
              <a:rPr lang="hu-HU" sz="1400" i="1" dirty="0" smtClean="0">
                <a:hlinkClick r:id="rId2"/>
              </a:rPr>
              <a:t>]</a:t>
            </a:r>
            <a:r>
              <a:rPr lang="hu-HU" sz="1400" i="1" dirty="0" smtClean="0"/>
              <a:t>, </a:t>
            </a:r>
            <a:r>
              <a:rPr lang="hu-HU" sz="1400" dirty="0" err="1" smtClean="0"/>
              <a:t>Energy</a:t>
            </a:r>
            <a:r>
              <a:rPr lang="hu-HU" sz="1400" dirty="0" smtClean="0"/>
              <a:t> 7, 33–35, 1970.</a:t>
            </a:r>
          </a:p>
          <a:p>
            <a:r>
              <a:rPr lang="hu-HU" sz="1800" dirty="0" err="1" smtClean="0"/>
              <a:t>Up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certain</a:t>
            </a:r>
            <a:r>
              <a:rPr lang="hu-HU" sz="1800" dirty="0" smtClean="0"/>
              <a:t> </a:t>
            </a:r>
            <a:r>
              <a:rPr lang="hu-HU" sz="1800" dirty="0" err="1" smtClean="0"/>
              <a:t>point</a:t>
            </a:r>
            <a:r>
              <a:rPr lang="hu-HU" sz="1800" dirty="0" smtClean="0"/>
              <a:t>, </a:t>
            </a:r>
            <a:r>
              <a:rPr lang="hu-HU" sz="1800" dirty="0" err="1" smtClean="0"/>
              <a:t>when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 </a:t>
            </a:r>
            <a:r>
              <a:rPr lang="hu-HU" sz="1800" dirty="0" err="1" smtClean="0"/>
              <a:t>becomes</a:t>
            </a:r>
            <a:r>
              <a:rPr lang="hu-HU" sz="1800" dirty="0" smtClean="0"/>
              <a:t> </a:t>
            </a:r>
            <a:r>
              <a:rPr lang="hu-HU" sz="1800" dirty="0" err="1" smtClean="0"/>
              <a:t>very</a:t>
            </a:r>
            <a:r>
              <a:rPr lang="hu-HU" sz="1800" dirty="0" smtClean="0"/>
              <a:t> </a:t>
            </a:r>
            <a:r>
              <a:rPr lang="hu-HU" sz="1800" dirty="0" err="1" smtClean="0"/>
              <a:t>similar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real</a:t>
            </a:r>
            <a:r>
              <a:rPr lang="hu-HU" sz="1800" dirty="0" smtClean="0"/>
              <a:t> </a:t>
            </a:r>
            <a:r>
              <a:rPr lang="hu-HU" sz="1800" dirty="0" err="1" smtClean="0"/>
              <a:t>face</a:t>
            </a:r>
            <a:r>
              <a:rPr lang="hu-HU" sz="1800" dirty="0" smtClean="0"/>
              <a:t> etc., </a:t>
            </a:r>
            <a:r>
              <a:rPr lang="hu-HU" sz="1800" dirty="0" err="1" smtClean="0"/>
              <a:t>but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exactly</a:t>
            </a:r>
            <a:r>
              <a:rPr lang="hu-HU" sz="1800" dirty="0" smtClean="0"/>
              <a:t> </a:t>
            </a:r>
            <a:r>
              <a:rPr lang="hu-HU" sz="1800" dirty="0" err="1" smtClean="0"/>
              <a:t>like</a:t>
            </a:r>
            <a:r>
              <a:rPr lang="hu-HU" sz="1800" dirty="0" smtClean="0"/>
              <a:t> </a:t>
            </a:r>
            <a:r>
              <a:rPr lang="hu-HU" sz="1800" dirty="0" err="1" smtClean="0"/>
              <a:t>it</a:t>
            </a:r>
            <a:r>
              <a:rPr lang="hu-HU" sz="1800" dirty="0" smtClean="0"/>
              <a:t>; </a:t>
            </a:r>
            <a:r>
              <a:rPr lang="hu-HU" sz="1800" dirty="0" err="1" smtClean="0"/>
              <a:t>from</a:t>
            </a:r>
            <a:r>
              <a:rPr lang="hu-HU" sz="1800" dirty="0" smtClean="0"/>
              <a:t> </a:t>
            </a:r>
            <a:r>
              <a:rPr lang="hu-HU" sz="1800" dirty="0" err="1" smtClean="0"/>
              <a:t>this</a:t>
            </a:r>
            <a:r>
              <a:rPr lang="hu-HU" sz="1800" dirty="0" smtClean="0"/>
              <a:t> </a:t>
            </a:r>
            <a:r>
              <a:rPr lang="hu-HU" sz="1800" dirty="0" err="1" smtClean="0"/>
              <a:t>point</a:t>
            </a:r>
            <a:r>
              <a:rPr lang="hu-HU" sz="1800" dirty="0" smtClean="0"/>
              <a:t> </a:t>
            </a:r>
            <a:r>
              <a:rPr lang="hu-HU" sz="1800" dirty="0" err="1" smtClean="0"/>
              <a:t>on</a:t>
            </a:r>
            <a:r>
              <a:rPr lang="hu-HU" sz="1800" dirty="0" smtClean="0"/>
              <a:t>,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body part </a:t>
            </a:r>
            <a:r>
              <a:rPr lang="hu-HU" sz="1800" dirty="0" err="1" smtClean="0"/>
              <a:t>becomes</a:t>
            </a:r>
            <a:r>
              <a:rPr lang="hu-HU" sz="1800" dirty="0" smtClean="0"/>
              <a:t> </a:t>
            </a:r>
            <a:r>
              <a:rPr lang="hu-HU" sz="1800" dirty="0" err="1" smtClean="0"/>
              <a:t>uncanny</a:t>
            </a:r>
            <a:r>
              <a:rPr lang="hu-HU" sz="1800" dirty="0" smtClean="0"/>
              <a:t>,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other</a:t>
            </a:r>
            <a:r>
              <a:rPr lang="hu-HU" sz="1800" dirty="0" smtClean="0"/>
              <a:t> </a:t>
            </a:r>
            <a:r>
              <a:rPr lang="hu-HU" sz="1800" dirty="0" err="1" smtClean="0"/>
              <a:t>words</a:t>
            </a:r>
            <a:r>
              <a:rPr lang="hu-HU" sz="1800" dirty="0" smtClean="0"/>
              <a:t>, </a:t>
            </a:r>
            <a:r>
              <a:rPr lang="hu-HU" sz="1800" dirty="0" err="1" smtClean="0"/>
              <a:t>unsettling</a:t>
            </a:r>
            <a:r>
              <a:rPr lang="hu-HU" sz="1800" dirty="0" smtClean="0"/>
              <a:t>, </a:t>
            </a:r>
            <a:r>
              <a:rPr lang="hu-HU" sz="1800" dirty="0" err="1" smtClean="0"/>
              <a:t>repulsive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frightening</a:t>
            </a:r>
            <a:r>
              <a:rPr lang="hu-HU" sz="1800" dirty="0" smtClean="0"/>
              <a:t>.</a:t>
            </a:r>
          </a:p>
          <a:p>
            <a:r>
              <a:rPr lang="hu-HU" sz="1800" dirty="0" err="1" smtClean="0"/>
              <a:t>This</a:t>
            </a:r>
            <a:r>
              <a:rPr lang="hu-HU" sz="1800" dirty="0" smtClean="0"/>
              <a:t> </a:t>
            </a:r>
            <a:r>
              <a:rPr lang="hu-HU" sz="1800" dirty="0" err="1" smtClean="0"/>
              <a:t>can</a:t>
            </a:r>
            <a:r>
              <a:rPr lang="hu-HU" sz="1800" dirty="0" smtClean="0"/>
              <a:t> be </a:t>
            </a:r>
            <a:r>
              <a:rPr lang="hu-HU" sz="1800" dirty="0" err="1" smtClean="0"/>
              <a:t>observed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</a:t>
            </a:r>
            <a:r>
              <a:rPr lang="hu-HU" sz="1800" dirty="0" err="1" smtClean="0"/>
              <a:t>connection</a:t>
            </a:r>
            <a:r>
              <a:rPr lang="hu-HU" sz="1800" dirty="0" smtClean="0"/>
              <a:t> </a:t>
            </a:r>
            <a:r>
              <a:rPr lang="hu-HU" sz="1800" dirty="0" err="1" smtClean="0"/>
              <a:t>with</a:t>
            </a:r>
            <a:r>
              <a:rPr lang="hu-HU" sz="1800" dirty="0" smtClean="0"/>
              <a:t> </a:t>
            </a:r>
            <a:r>
              <a:rPr lang="hu-HU" sz="1800" dirty="0" err="1" smtClean="0"/>
              <a:t>generated</a:t>
            </a:r>
            <a:r>
              <a:rPr lang="hu-HU" sz="1800" dirty="0" smtClean="0"/>
              <a:t> </a:t>
            </a:r>
            <a:r>
              <a:rPr lang="hu-HU" sz="1800" dirty="0" err="1" smtClean="0"/>
              <a:t>images</a:t>
            </a:r>
            <a:r>
              <a:rPr lang="hu-HU" sz="1800" dirty="0" smtClean="0"/>
              <a:t> </a:t>
            </a:r>
            <a:r>
              <a:rPr lang="hu-HU" sz="1800" dirty="0" err="1" smtClean="0"/>
              <a:t>as</a:t>
            </a:r>
            <a:r>
              <a:rPr lang="hu-HU" sz="1800" dirty="0" smtClean="0"/>
              <a:t> </a:t>
            </a:r>
            <a:r>
              <a:rPr lang="hu-HU" sz="1800" dirty="0" err="1" smtClean="0"/>
              <a:t>well</a:t>
            </a:r>
            <a:r>
              <a:rPr lang="hu-HU" sz="1800" dirty="0" smtClean="0"/>
              <a:t>: a </a:t>
            </a:r>
            <a:r>
              <a:rPr lang="hu-HU" sz="1800" dirty="0" err="1" smtClean="0"/>
              <a:t>photorealistic</a:t>
            </a:r>
            <a:r>
              <a:rPr lang="hu-HU" sz="1800" dirty="0" smtClean="0"/>
              <a:t> image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details</a:t>
            </a:r>
            <a:r>
              <a:rPr lang="hu-HU" sz="1800" dirty="0" smtClean="0"/>
              <a:t> of </a:t>
            </a:r>
            <a:r>
              <a:rPr lang="hu-HU" sz="1800" dirty="0" err="1" smtClean="0"/>
              <a:t>which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wrong</a:t>
            </a:r>
            <a:r>
              <a:rPr lang="hu-HU" sz="1800" dirty="0" smtClean="0"/>
              <a:t> (</a:t>
            </a:r>
            <a:r>
              <a:rPr lang="hu-HU" sz="1800" dirty="0" err="1" smtClean="0"/>
              <a:t>proportions</a:t>
            </a:r>
            <a:r>
              <a:rPr lang="hu-HU" sz="1800" dirty="0" smtClean="0"/>
              <a:t> </a:t>
            </a:r>
            <a:r>
              <a:rPr lang="hu-HU" sz="1800" dirty="0" err="1" smtClean="0"/>
              <a:t>of</a:t>
            </a:r>
            <a:r>
              <a:rPr lang="hu-HU" sz="1800" dirty="0" smtClean="0"/>
              <a:t> a </a:t>
            </a:r>
            <a:r>
              <a:rPr lang="hu-HU" sz="1800" dirty="0" err="1" smtClean="0"/>
              <a:t>face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accurate</a:t>
            </a:r>
            <a:r>
              <a:rPr lang="hu-HU" sz="1800" dirty="0" smtClean="0"/>
              <a:t>, </a:t>
            </a:r>
            <a:r>
              <a:rPr lang="hu-HU" sz="1800" dirty="0" err="1" smtClean="0"/>
              <a:t>distorted</a:t>
            </a:r>
            <a:r>
              <a:rPr lang="hu-HU" sz="1800" dirty="0" smtClean="0"/>
              <a:t>, </a:t>
            </a:r>
            <a:r>
              <a:rPr lang="hu-HU" sz="1800" dirty="0" err="1" smtClean="0"/>
              <a:t>parts</a:t>
            </a:r>
            <a:r>
              <a:rPr lang="hu-HU" sz="1800" dirty="0" smtClean="0"/>
              <a:t> </a:t>
            </a:r>
            <a:r>
              <a:rPr lang="hu-HU" sz="1800" dirty="0" err="1" smtClean="0"/>
              <a:t>are</a:t>
            </a:r>
            <a:r>
              <a:rPr lang="hu-HU" sz="1800" dirty="0" smtClean="0"/>
              <a:t> </a:t>
            </a:r>
            <a:r>
              <a:rPr lang="hu-HU" sz="1800" dirty="0" err="1" smtClean="0"/>
              <a:t>missing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not</a:t>
            </a:r>
            <a:r>
              <a:rPr lang="hu-HU" sz="1800" dirty="0" smtClean="0"/>
              <a:t> </a:t>
            </a:r>
            <a:r>
              <a:rPr lang="hu-HU" sz="1800" dirty="0" err="1" smtClean="0"/>
              <a:t>where</a:t>
            </a:r>
            <a:r>
              <a:rPr lang="hu-HU" sz="1800" dirty="0" smtClean="0"/>
              <a:t> </a:t>
            </a:r>
            <a:r>
              <a:rPr lang="hu-HU" sz="1800" dirty="0" err="1" smtClean="0"/>
              <a:t>they</a:t>
            </a:r>
            <a:r>
              <a:rPr lang="hu-HU" sz="1800" dirty="0" smtClean="0"/>
              <a:t> </a:t>
            </a:r>
            <a:r>
              <a:rPr lang="hu-HU" sz="1800" dirty="0" err="1" smtClean="0"/>
              <a:t>should</a:t>
            </a:r>
            <a:r>
              <a:rPr lang="hu-HU" sz="1800" dirty="0" smtClean="0"/>
              <a:t> be, </a:t>
            </a:r>
            <a:r>
              <a:rPr lang="hu-HU" sz="1800" dirty="0" err="1" smtClean="0"/>
              <a:t>skin</a:t>
            </a:r>
            <a:r>
              <a:rPr lang="hu-HU" sz="1800" dirty="0" smtClean="0"/>
              <a:t>’s </a:t>
            </a:r>
            <a:r>
              <a:rPr lang="hu-HU" sz="1800" dirty="0" err="1" smtClean="0"/>
              <a:t>texture</a:t>
            </a:r>
            <a:r>
              <a:rPr lang="hu-HU" sz="1800" dirty="0" smtClean="0"/>
              <a:t> is </a:t>
            </a:r>
            <a:r>
              <a:rPr lang="hu-HU" sz="1800" dirty="0" err="1" smtClean="0"/>
              <a:t>odd</a:t>
            </a:r>
            <a:r>
              <a:rPr lang="hu-HU" sz="1800" dirty="0" smtClean="0"/>
              <a:t>, etc.), </a:t>
            </a:r>
            <a:r>
              <a:rPr lang="hu-HU" sz="1800" dirty="0" err="1" smtClean="0"/>
              <a:t>the</a:t>
            </a:r>
            <a:r>
              <a:rPr lang="hu-HU" sz="1800" dirty="0" smtClean="0"/>
              <a:t> image </a:t>
            </a:r>
            <a:r>
              <a:rPr lang="hu-HU" sz="1800" dirty="0" err="1" smtClean="0"/>
              <a:t>can</a:t>
            </a:r>
            <a:r>
              <a:rPr lang="hu-HU" sz="1800" dirty="0" smtClean="0"/>
              <a:t> </a:t>
            </a:r>
            <a:r>
              <a:rPr lang="hu-HU" sz="1800" dirty="0" err="1" smtClean="0"/>
              <a:t>appear</a:t>
            </a:r>
            <a:r>
              <a:rPr lang="hu-HU" sz="1800" dirty="0" smtClean="0"/>
              <a:t> </a:t>
            </a:r>
            <a:r>
              <a:rPr lang="hu-HU" sz="1800" dirty="0" err="1" smtClean="0"/>
              <a:t>scary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 err="1" smtClean="0"/>
              <a:t>monstrous</a:t>
            </a:r>
            <a:r>
              <a:rPr lang="hu-HU" sz="1800" dirty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a </a:t>
            </a:r>
            <a:r>
              <a:rPr lang="hu-HU" sz="1800" dirty="0" err="1" smtClean="0"/>
              <a:t>viewer</a:t>
            </a:r>
            <a:r>
              <a:rPr lang="hu-HU" sz="1800" dirty="0" smtClean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10208"/>
            <a:ext cx="6264696" cy="165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The original Uncanny Valley Moving Still graph by Masahiro Mor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33" y="4786534"/>
            <a:ext cx="2448271" cy="16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2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Diffusion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Since</a:t>
            </a:r>
            <a:r>
              <a:rPr lang="hu-HU" dirty="0" smtClean="0"/>
              <a:t> </a:t>
            </a:r>
            <a:r>
              <a:rPr lang="hu-HU" dirty="0" err="1" smtClean="0"/>
              <a:t>around</a:t>
            </a:r>
            <a:r>
              <a:rPr lang="hu-HU" dirty="0" smtClean="0"/>
              <a:t> 2020, image </a:t>
            </a:r>
            <a:r>
              <a:rPr lang="hu-HU" dirty="0" err="1" smtClean="0"/>
              <a:t>generation</a:t>
            </a:r>
            <a:r>
              <a:rPr lang="hu-HU" dirty="0" smtClean="0"/>
              <a:t> has </a:t>
            </a:r>
            <a:r>
              <a:rPr lang="hu-HU" dirty="0" err="1" smtClean="0"/>
              <a:t>been</a:t>
            </a:r>
            <a:r>
              <a:rPr lang="hu-HU" dirty="0" smtClean="0"/>
              <a:t> </a:t>
            </a:r>
            <a:r>
              <a:rPr lang="hu-HU" dirty="0" err="1" smtClean="0"/>
              <a:t>dominated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diffusion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endParaRPr lang="hu-HU" dirty="0" smtClean="0"/>
          </a:p>
          <a:p>
            <a:r>
              <a:rPr lang="hu-HU" dirty="0" smtClean="0"/>
              <a:t>The </a:t>
            </a:r>
            <a:r>
              <a:rPr lang="hu-HU" dirty="0" err="1" smtClean="0"/>
              <a:t>fundamental</a:t>
            </a:r>
            <a:r>
              <a:rPr lang="hu-HU" dirty="0" smtClean="0"/>
              <a:t> idea is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old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GAN</a:t>
            </a:r>
            <a:endParaRPr lang="hu-HU" dirty="0" smtClean="0"/>
          </a:p>
          <a:p>
            <a:pPr lvl="1"/>
            <a:r>
              <a:rPr lang="en-GB" dirty="0" err="1" smtClean="0"/>
              <a:t>Sohl</a:t>
            </a:r>
            <a:r>
              <a:rPr lang="en-GB" dirty="0" smtClean="0"/>
              <a:t>-Dickstein</a:t>
            </a:r>
            <a:r>
              <a:rPr lang="hu-HU" dirty="0" smtClean="0"/>
              <a:t> et </a:t>
            </a:r>
            <a:r>
              <a:rPr lang="hu-HU" dirty="0" err="1" smtClean="0"/>
              <a:t>al</a:t>
            </a:r>
            <a:r>
              <a:rPr lang="hu-HU" dirty="0" smtClean="0"/>
              <a:t>.</a:t>
            </a:r>
            <a:r>
              <a:rPr lang="hu-HU" i="1" dirty="0" smtClean="0"/>
              <a:t>: </a:t>
            </a:r>
            <a:r>
              <a:rPr lang="en-GB" i="1" dirty="0">
                <a:hlinkClick r:id="rId2"/>
              </a:rPr>
              <a:t>Deep Unsupervised Learning using </a:t>
            </a:r>
            <a:r>
              <a:rPr lang="en-GB" i="1" dirty="0" err="1">
                <a:hlinkClick r:id="rId2"/>
              </a:rPr>
              <a:t>Nonequilibrium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Thermodynamics</a:t>
            </a:r>
            <a:r>
              <a:rPr lang="hu-HU" i="1" dirty="0" smtClean="0"/>
              <a:t>, </a:t>
            </a:r>
            <a:r>
              <a:rPr lang="hu-HU" dirty="0" smtClean="0"/>
              <a:t>2015</a:t>
            </a:r>
            <a:endParaRPr lang="en-GB" dirty="0"/>
          </a:p>
          <a:p>
            <a:pPr lvl="1"/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further</a:t>
            </a:r>
            <a:r>
              <a:rPr lang="hu-HU" dirty="0" smtClean="0"/>
              <a:t> </a:t>
            </a:r>
            <a:r>
              <a:rPr lang="hu-HU" dirty="0" err="1" smtClean="0"/>
              <a:t>developed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: </a:t>
            </a:r>
            <a:r>
              <a:rPr lang="hu-HU" dirty="0" err="1" smtClean="0"/>
              <a:t>Ho</a:t>
            </a:r>
            <a:r>
              <a:rPr lang="hu-HU" dirty="0" smtClean="0"/>
              <a:t> </a:t>
            </a:r>
            <a:r>
              <a:rPr lang="hu-HU" dirty="0" smtClean="0"/>
              <a:t>et </a:t>
            </a:r>
            <a:r>
              <a:rPr lang="hu-HU" dirty="0" err="1" smtClean="0"/>
              <a:t>al</a:t>
            </a:r>
            <a:r>
              <a:rPr lang="hu-HU" dirty="0" smtClean="0"/>
              <a:t>.: </a:t>
            </a:r>
            <a:r>
              <a:rPr lang="en-GB" i="1" dirty="0" err="1">
                <a:hlinkClick r:id="rId3"/>
              </a:rPr>
              <a:t>Denoising</a:t>
            </a:r>
            <a:r>
              <a:rPr lang="en-GB" i="1" dirty="0">
                <a:hlinkClick r:id="rId3"/>
              </a:rPr>
              <a:t> Diffusion Probabilistic </a:t>
            </a:r>
            <a:r>
              <a:rPr lang="en-GB" i="1" dirty="0" smtClean="0">
                <a:hlinkClick r:id="rId3"/>
              </a:rPr>
              <a:t>Models</a:t>
            </a:r>
            <a:r>
              <a:rPr lang="hu-HU" i="1" dirty="0" smtClean="0"/>
              <a:t>, </a:t>
            </a:r>
            <a:r>
              <a:rPr lang="hu-HU" dirty="0" smtClean="0"/>
              <a:t>2020</a:t>
            </a:r>
          </a:p>
          <a:p>
            <a:r>
              <a:rPr lang="hu-HU" dirty="0" err="1" smtClean="0"/>
              <a:t>Fundamental</a:t>
            </a:r>
            <a:r>
              <a:rPr lang="hu-HU" dirty="0" smtClean="0"/>
              <a:t> idea: </a:t>
            </a:r>
            <a:r>
              <a:rPr lang="hu-HU" dirty="0" err="1" smtClean="0"/>
              <a:t>denoising</a:t>
            </a:r>
            <a:endParaRPr lang="hu-HU" dirty="0" smtClean="0"/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is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remove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amount</a:t>
            </a:r>
            <a:r>
              <a:rPr lang="hu-HU" dirty="0" smtClean="0"/>
              <a:t> of </a:t>
            </a:r>
            <a:r>
              <a:rPr lang="hu-HU" dirty="0" err="1" smtClean="0"/>
              <a:t>noise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a </a:t>
            </a:r>
            <a:r>
              <a:rPr lang="hu-HU" dirty="0" err="1" smtClean="0"/>
              <a:t>noisy</a:t>
            </a:r>
            <a:r>
              <a:rPr lang="hu-HU" dirty="0" smtClean="0"/>
              <a:t> image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endParaRPr lang="hu-HU" dirty="0" smtClean="0"/>
          </a:p>
          <a:p>
            <a:pPr lvl="1"/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seen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approaches</a:t>
            </a:r>
            <a:r>
              <a:rPr lang="hu-HU" dirty="0" smtClean="0"/>
              <a:t> </a:t>
            </a:r>
            <a:r>
              <a:rPr lang="hu-HU" dirty="0" err="1" smtClean="0"/>
              <a:t>before</a:t>
            </a:r>
            <a:r>
              <a:rPr lang="hu-HU" dirty="0" smtClean="0"/>
              <a:t>:</a:t>
            </a:r>
          </a:p>
          <a:p>
            <a:pPr lvl="2"/>
            <a:r>
              <a:rPr lang="hu-HU" dirty="0" err="1" smtClean="0"/>
              <a:t>denoising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non-neural</a:t>
            </a:r>
            <a:r>
              <a:rPr lang="hu-HU" dirty="0" smtClean="0"/>
              <a:t> </a:t>
            </a:r>
            <a:r>
              <a:rPr lang="hu-HU" dirty="0" err="1" smtClean="0"/>
              <a:t>methods</a:t>
            </a:r>
            <a:endParaRPr lang="hu-HU" dirty="0" smtClean="0"/>
          </a:p>
          <a:p>
            <a:pPr lvl="2"/>
            <a:r>
              <a:rPr lang="hu-HU" dirty="0" err="1" smtClean="0"/>
              <a:t>denoising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endParaRPr lang="hu-HU" dirty="0" smtClean="0"/>
          </a:p>
          <a:p>
            <a:pPr lvl="3"/>
            <a:r>
              <a:rPr lang="hu-HU" dirty="0" smtClean="0"/>
              <a:t>input image is </a:t>
            </a:r>
            <a:r>
              <a:rPr lang="hu-HU" dirty="0" err="1" smtClean="0"/>
              <a:t>noisy</a:t>
            </a:r>
            <a:r>
              <a:rPr lang="hu-HU" dirty="0" smtClean="0"/>
              <a:t>, output is </a:t>
            </a:r>
            <a:r>
              <a:rPr lang="hu-HU" dirty="0" err="1" smtClean="0"/>
              <a:t>clean</a:t>
            </a:r>
            <a:r>
              <a:rPr lang="hu-HU" dirty="0" smtClean="0"/>
              <a:t>,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such</a:t>
            </a:r>
            <a:r>
              <a:rPr lang="hu-HU" dirty="0" smtClean="0"/>
              <a:t> image </a:t>
            </a:r>
            <a:r>
              <a:rPr lang="hu-HU" dirty="0" err="1" smtClean="0"/>
              <a:t>pairs</a:t>
            </a:r>
            <a:endParaRPr lang="hu-HU" dirty="0" smtClean="0"/>
          </a:p>
          <a:p>
            <a:pPr lvl="3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is </a:t>
            </a:r>
            <a:r>
              <a:rPr lang="hu-HU" b="1" dirty="0" err="1" smtClean="0"/>
              <a:t>not</a:t>
            </a:r>
            <a:r>
              <a:rPr lang="hu-HU" b="1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create</a:t>
            </a:r>
            <a:r>
              <a:rPr lang="hu-HU" dirty="0" smtClean="0"/>
              <a:t> an </a:t>
            </a:r>
            <a:r>
              <a:rPr lang="hu-HU" dirty="0" err="1" smtClean="0"/>
              <a:t>information</a:t>
            </a:r>
            <a:r>
              <a:rPr lang="hu-HU" dirty="0" smtClean="0"/>
              <a:t> </a:t>
            </a:r>
            <a:r>
              <a:rPr lang="hu-HU" dirty="0" err="1" smtClean="0"/>
              <a:t>bottleneck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form</a:t>
            </a:r>
            <a:r>
              <a:rPr lang="hu-HU" dirty="0" smtClean="0"/>
              <a:t> of a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VAE</a:t>
            </a:r>
            <a:endParaRPr lang="hu-HU" dirty="0" smtClean="0"/>
          </a:p>
          <a:p>
            <a:pPr lvl="2"/>
            <a:r>
              <a:rPr lang="hu-HU" dirty="0" err="1" smtClean="0"/>
              <a:t>inserting</a:t>
            </a:r>
            <a:r>
              <a:rPr lang="hu-HU" dirty="0" smtClean="0"/>
              <a:t> </a:t>
            </a:r>
            <a:r>
              <a:rPr lang="hu-HU" dirty="0" err="1" smtClean="0"/>
              <a:t>learned</a:t>
            </a:r>
            <a:r>
              <a:rPr lang="hu-HU" dirty="0" smtClean="0"/>
              <a:t> </a:t>
            </a:r>
            <a:r>
              <a:rPr lang="hu-HU" dirty="0" err="1" smtClean="0"/>
              <a:t>patterns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noise</a:t>
            </a:r>
            <a:r>
              <a:rPr lang="hu-HU" dirty="0"/>
              <a:t>: </a:t>
            </a:r>
            <a:r>
              <a:rPr lang="hu-HU" dirty="0" err="1" smtClean="0"/>
              <a:t>DeepDream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5263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Diffusion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err="1" smtClean="0"/>
              <a:t>Training</a:t>
            </a:r>
            <a:r>
              <a:rPr lang="hu-HU" dirty="0" smtClean="0"/>
              <a:t>:</a:t>
            </a:r>
          </a:p>
          <a:p>
            <a:pPr lvl="1"/>
            <a:r>
              <a:rPr lang="en-GB" dirty="0"/>
              <a:t>We scale the pixel values of all training images so that their distribution follows a standard normal distribution (mean 0, variance 1).</a:t>
            </a:r>
            <a:endParaRPr lang="hu-HU" dirty="0" smtClean="0"/>
          </a:p>
          <a:p>
            <a:pPr lvl="1"/>
            <a:r>
              <a:rPr lang="en-GB" dirty="0"/>
              <a:t>We then add Gaussian noise </a:t>
            </a:r>
            <a:r>
              <a:rPr lang="en-GB" dirty="0" smtClean="0"/>
              <a:t>with </a:t>
            </a:r>
            <a:r>
              <a:rPr lang="en-GB" dirty="0"/>
              <a:t>some </a:t>
            </a:r>
            <a:r>
              <a:rPr lang="en-GB" dirty="0" smtClean="0"/>
              <a:t>variance </a:t>
            </a:r>
            <a:r>
              <a:rPr lang="en-GB" dirty="0"/>
              <a:t>to the image so that the sum of the noise and the original image always maintains unit variance.</a:t>
            </a:r>
            <a:endParaRPr lang="hu-HU" dirty="0" smtClean="0"/>
          </a:p>
          <a:p>
            <a:pPr lvl="2"/>
            <a:r>
              <a:rPr lang="en-GB" dirty="0"/>
              <a:t>In other words, we gradually move the original image pixels toward zero mean, while increasing the deviation of the added noise from zero</a:t>
            </a:r>
            <a:endParaRPr lang="hu-HU" dirty="0" smtClean="0"/>
          </a:p>
          <a:p>
            <a:pPr lvl="1"/>
            <a:r>
              <a:rPr lang="en-GB" dirty="0"/>
              <a:t>The process of adding noise follows a </a:t>
            </a:r>
            <a:r>
              <a:rPr lang="en-GB" b="1" dirty="0"/>
              <a:t>schedule inspired by thermodynamics</a:t>
            </a:r>
            <a:r>
              <a:rPr lang="en-GB" dirty="0"/>
              <a:t>:</a:t>
            </a:r>
            <a:endParaRPr lang="hu-HU" dirty="0" smtClean="0"/>
          </a:p>
          <a:p>
            <a:pPr lvl="2"/>
            <a:r>
              <a:rPr lang="en-GB" dirty="0"/>
              <a:t>Initially, we add </a:t>
            </a:r>
            <a:r>
              <a:rPr lang="en-GB" b="1" dirty="0"/>
              <a:t>small amounts of noise</a:t>
            </a:r>
            <a:r>
              <a:rPr lang="en-GB" dirty="0"/>
              <a:t> (low variance) at each </a:t>
            </a:r>
            <a:r>
              <a:rPr lang="en-GB" dirty="0" smtClean="0"/>
              <a:t>step</a:t>
            </a:r>
            <a:endParaRPr lang="hu-HU" dirty="0" smtClean="0"/>
          </a:p>
          <a:p>
            <a:pPr lvl="2"/>
            <a:r>
              <a:rPr lang="en-GB" dirty="0"/>
              <a:t>then progressively </a:t>
            </a:r>
            <a:r>
              <a:rPr lang="en-GB" b="1" dirty="0"/>
              <a:t>larger amounts</a:t>
            </a:r>
            <a:r>
              <a:rPr lang="en-GB" dirty="0"/>
              <a:t> — this gradual process gives rise to the term </a:t>
            </a:r>
            <a:r>
              <a:rPr lang="en-GB" dirty="0" smtClean="0"/>
              <a:t>diffusion</a:t>
            </a:r>
            <a:endParaRPr lang="hu-HU" dirty="0" smtClean="0"/>
          </a:p>
          <a:p>
            <a:pPr lvl="1"/>
            <a:r>
              <a:rPr lang="en-GB" dirty="0"/>
              <a:t>During each training step, we feed two images into a neural network:</a:t>
            </a:r>
            <a:endParaRPr lang="hu-HU" dirty="0" smtClean="0"/>
          </a:p>
          <a:p>
            <a:pPr lvl="2"/>
            <a:r>
              <a:rPr lang="en-GB" dirty="0"/>
              <a:t>We generate random Gaussian noise with a given variance (e.g., 0.6), and add it to a “clean” training image — the resulting </a:t>
            </a:r>
            <a:r>
              <a:rPr lang="en-GB" b="1" dirty="0"/>
              <a:t>noisy image</a:t>
            </a:r>
            <a:r>
              <a:rPr lang="en-GB" dirty="0"/>
              <a:t> is the </a:t>
            </a:r>
            <a:r>
              <a:rPr lang="en-GB" b="1" dirty="0" smtClean="0"/>
              <a:t>input</a:t>
            </a:r>
            <a:endParaRPr lang="hu-HU" b="1" dirty="0" smtClean="0"/>
          </a:p>
          <a:p>
            <a:pPr lvl="2"/>
            <a:r>
              <a:rPr lang="en-GB" dirty="0"/>
              <a:t>The </a:t>
            </a:r>
            <a:r>
              <a:rPr lang="en-GB" b="1" dirty="0"/>
              <a:t>added noise itself</a:t>
            </a:r>
            <a:r>
              <a:rPr lang="en-GB" dirty="0"/>
              <a:t> (which could be subtracted from the input to recover the original image) is the </a:t>
            </a:r>
            <a:r>
              <a:rPr lang="en-GB" b="1" dirty="0"/>
              <a:t>target output</a:t>
            </a:r>
            <a:r>
              <a:rPr lang="en-GB" dirty="0"/>
              <a:t>.</a:t>
            </a:r>
            <a:endParaRPr lang="hu-HU" dirty="0" smtClean="0"/>
          </a:p>
          <a:p>
            <a:pPr lvl="2"/>
            <a:r>
              <a:rPr lang="en-GB" dirty="0"/>
              <a:t>The network’s weights are updated so that it learns to </a:t>
            </a:r>
            <a:r>
              <a:rPr lang="en-GB" b="1" dirty="0"/>
              <a:t>predict the added </a:t>
            </a:r>
            <a:r>
              <a:rPr lang="en-GB" b="1" dirty="0" smtClean="0"/>
              <a:t>noise</a:t>
            </a:r>
            <a:r>
              <a:rPr lang="en-GB" dirty="0" smtClean="0"/>
              <a:t> </a:t>
            </a:r>
            <a:r>
              <a:rPr lang="en-GB" dirty="0"/>
              <a:t>from the noisy image</a:t>
            </a:r>
            <a:r>
              <a:rPr lang="en-GB" dirty="0" smtClean="0"/>
              <a:t>.</a:t>
            </a:r>
            <a:endParaRPr lang="hu-HU" dirty="0" smtClean="0"/>
          </a:p>
          <a:p>
            <a:pPr lvl="2"/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trick</a:t>
            </a:r>
            <a:r>
              <a:rPr lang="hu-HU" dirty="0" smtClean="0"/>
              <a:t>: </a:t>
            </a:r>
            <a:r>
              <a:rPr lang="en-GB" dirty="0"/>
              <a:t>two neural networks are </a:t>
            </a:r>
            <a:r>
              <a:rPr lang="en-GB" dirty="0" smtClean="0"/>
              <a:t>used</a:t>
            </a:r>
            <a:r>
              <a:rPr lang="hu-HU" dirty="0" smtClean="0"/>
              <a:t>, </a:t>
            </a:r>
            <a:r>
              <a:rPr lang="en-GB" dirty="0" smtClean="0"/>
              <a:t>one</a:t>
            </a:r>
            <a:r>
              <a:rPr lang="hu-HU" dirty="0" smtClean="0"/>
              <a:t>’s</a:t>
            </a:r>
            <a:r>
              <a:rPr lang="en-GB" dirty="0" smtClean="0"/>
              <a:t> weights </a:t>
            </a:r>
            <a:r>
              <a:rPr lang="en-GB" dirty="0"/>
              <a:t>are updated via backpropagation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en-GB" dirty="0" smtClean="0"/>
              <a:t>other averages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en-GB" dirty="0" smtClean="0"/>
              <a:t>weight </a:t>
            </a:r>
            <a:r>
              <a:rPr lang="en-GB" dirty="0"/>
              <a:t>of the first network over recent training </a:t>
            </a:r>
            <a:r>
              <a:rPr lang="en-GB" dirty="0" smtClean="0"/>
              <a:t>steps</a:t>
            </a:r>
            <a:endParaRPr lang="hu-HU" dirty="0" smtClean="0"/>
          </a:p>
          <a:p>
            <a:pPr lvl="3"/>
            <a:r>
              <a:rPr lang="en-GB" dirty="0"/>
              <a:t>This makes training more stable and prevents the weights from fluctuating too much.</a:t>
            </a:r>
            <a:endParaRPr lang="hu-H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85" y="5373216"/>
            <a:ext cx="7183838" cy="128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646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Diffusion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The </a:t>
            </a:r>
            <a:r>
              <a:rPr lang="hu-HU" dirty="0" err="1" smtClean="0"/>
              <a:t>authors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original</a:t>
            </a:r>
            <a:r>
              <a:rPr lang="hu-HU" dirty="0" smtClean="0"/>
              <a:t> 2020 </a:t>
            </a:r>
            <a:r>
              <a:rPr lang="hu-HU" dirty="0" err="1" smtClean="0"/>
              <a:t>paper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introduced</a:t>
            </a:r>
            <a:r>
              <a:rPr lang="hu-HU" dirty="0" smtClean="0"/>
              <a:t> </a:t>
            </a:r>
            <a:r>
              <a:rPr lang="hu-HU" dirty="0" err="1" smtClean="0"/>
              <a:t>diffusion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a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architecture</a:t>
            </a:r>
            <a:r>
              <a:rPr lang="hu-HU" dirty="0" smtClean="0"/>
              <a:t>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U-Net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deep</a:t>
            </a:r>
            <a:r>
              <a:rPr lang="hu-HU" dirty="0" smtClean="0"/>
              <a:t> </a:t>
            </a:r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residual</a:t>
            </a:r>
            <a:r>
              <a:rPr lang="hu-HU" dirty="0" smtClean="0"/>
              <a:t> </a:t>
            </a:r>
            <a:r>
              <a:rPr lang="hu-HU" dirty="0" err="1" smtClean="0"/>
              <a:t>connections</a:t>
            </a:r>
            <a:endParaRPr lang="hu-HU" dirty="0" smtClean="0"/>
          </a:p>
          <a:p>
            <a:pPr lvl="2"/>
            <a:r>
              <a:rPr lang="hu-HU" dirty="0" err="1" smtClean="0"/>
              <a:t>skip</a:t>
            </a:r>
            <a:r>
              <a:rPr lang="hu-HU" dirty="0" smtClean="0"/>
              <a:t> over </a:t>
            </a:r>
            <a:r>
              <a:rPr lang="hu-HU" dirty="0" err="1" smtClean="0"/>
              <a:t>layers</a:t>
            </a:r>
            <a:endParaRPr lang="hu-HU" dirty="0" smtClean="0"/>
          </a:p>
          <a:p>
            <a:pPr lvl="2"/>
            <a:r>
              <a:rPr lang="hu-HU" dirty="0" err="1" smtClean="0"/>
              <a:t>organised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blocks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</a:t>
            </a:r>
            <a:r>
              <a:rPr lang="hu-HU" dirty="0" err="1" smtClean="0"/>
              <a:t>transformers</a:t>
            </a:r>
            <a:endParaRPr lang="hu-HU" dirty="0" smtClean="0"/>
          </a:p>
          <a:p>
            <a:pPr lvl="1"/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an </a:t>
            </a:r>
            <a:r>
              <a:rPr lang="hu-HU" dirty="0" err="1" smtClean="0"/>
              <a:t>autoencoder</a:t>
            </a:r>
            <a:r>
              <a:rPr lang="hu-HU" dirty="0" smtClean="0"/>
              <a:t>:</a:t>
            </a:r>
          </a:p>
          <a:p>
            <a:pPr lvl="2"/>
            <a:r>
              <a:rPr lang="hu-HU" dirty="0" smtClean="0"/>
              <a:t>input and output </a:t>
            </a:r>
            <a:r>
              <a:rPr lang="hu-HU" dirty="0" err="1" smtClean="0"/>
              <a:t>are</a:t>
            </a:r>
            <a:r>
              <a:rPr lang="hu-HU" dirty="0" smtClean="0"/>
              <a:t> of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channels</a:t>
            </a:r>
            <a:r>
              <a:rPr lang="hu-HU" dirty="0" smtClean="0"/>
              <a:t> (</a:t>
            </a:r>
            <a:r>
              <a:rPr lang="hu-HU" dirty="0" err="1" smtClean="0"/>
              <a:t>colours</a:t>
            </a:r>
            <a:r>
              <a:rPr lang="hu-HU" dirty="0" smtClean="0"/>
              <a:t>)</a:t>
            </a:r>
          </a:p>
          <a:p>
            <a:pPr lvl="2"/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consists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:</a:t>
            </a:r>
          </a:p>
          <a:p>
            <a:pPr lvl="3"/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half</a:t>
            </a:r>
            <a:r>
              <a:rPr lang="hu-HU" dirty="0" smtClean="0"/>
              <a:t>, </a:t>
            </a:r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reduce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(</a:t>
            </a:r>
            <a:r>
              <a:rPr lang="hu-HU" dirty="0" err="1" smtClean="0"/>
              <a:t>resolution</a:t>
            </a:r>
            <a:r>
              <a:rPr lang="hu-HU" dirty="0" smtClean="0"/>
              <a:t>) of </a:t>
            </a:r>
            <a:r>
              <a:rPr lang="hu-HU" dirty="0" err="1" smtClean="0"/>
              <a:t>the</a:t>
            </a:r>
            <a:r>
              <a:rPr lang="hu-HU" dirty="0" smtClean="0"/>
              <a:t> image and </a:t>
            </a:r>
            <a:r>
              <a:rPr lang="hu-HU" dirty="0" err="1" smtClean="0"/>
              <a:t>increase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channels</a:t>
            </a:r>
            <a:r>
              <a:rPr lang="hu-HU" dirty="0" smtClean="0"/>
              <a:t> (</a:t>
            </a:r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 smtClean="0"/>
              <a:t>filters</a:t>
            </a:r>
            <a:r>
              <a:rPr lang="hu-HU" dirty="0" smtClean="0"/>
              <a:t>) – </a:t>
            </a:r>
            <a:r>
              <a:rPr lang="hu-HU" b="1" dirty="0" err="1" smtClean="0"/>
              <a:t>downscaling</a:t>
            </a:r>
            <a:r>
              <a:rPr lang="hu-HU" b="1" dirty="0" smtClean="0"/>
              <a:t> </a:t>
            </a:r>
            <a:r>
              <a:rPr lang="hu-HU" dirty="0" err="1" smtClean="0"/>
              <a:t>blocks</a:t>
            </a:r>
            <a:endParaRPr lang="hu-HU" dirty="0" smtClean="0"/>
          </a:p>
          <a:p>
            <a:pPr lvl="3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half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reverse</a:t>
            </a:r>
            <a:r>
              <a:rPr lang="hu-HU" dirty="0" smtClean="0"/>
              <a:t>: </a:t>
            </a:r>
            <a:r>
              <a:rPr lang="hu-HU" dirty="0" err="1" smtClean="0"/>
              <a:t>increase</a:t>
            </a:r>
            <a:r>
              <a:rPr lang="hu-HU" dirty="0" smtClean="0"/>
              <a:t> image </a:t>
            </a:r>
            <a:r>
              <a:rPr lang="hu-HU" dirty="0" err="1" smtClean="0"/>
              <a:t>size</a:t>
            </a:r>
            <a:r>
              <a:rPr lang="hu-HU" dirty="0" smtClean="0"/>
              <a:t>, </a:t>
            </a:r>
            <a:r>
              <a:rPr lang="hu-HU" dirty="0" err="1" smtClean="0"/>
              <a:t>reduce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layers</a:t>
            </a:r>
            <a:r>
              <a:rPr lang="hu-HU" dirty="0" smtClean="0"/>
              <a:t> – </a:t>
            </a:r>
            <a:r>
              <a:rPr lang="hu-HU" b="1" dirty="0" err="1" smtClean="0"/>
              <a:t>upscaling</a:t>
            </a:r>
            <a:r>
              <a:rPr lang="hu-HU" b="1" dirty="0" smtClean="0"/>
              <a:t> </a:t>
            </a:r>
            <a:r>
              <a:rPr lang="hu-HU" dirty="0" err="1" smtClean="0"/>
              <a:t>blocks</a:t>
            </a:r>
            <a:endParaRPr lang="hu-HU" dirty="0" smtClean="0"/>
          </a:p>
          <a:p>
            <a:pPr lvl="2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flattened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 </a:t>
            </a:r>
            <a:r>
              <a:rPr lang="hu-HU" dirty="0" err="1" smtClean="0"/>
              <a:t>latent</a:t>
            </a:r>
            <a:r>
              <a:rPr lang="hu-HU" dirty="0" smtClean="0"/>
              <a:t> </a:t>
            </a:r>
            <a:r>
              <a:rPr lang="hu-HU" dirty="0" err="1" smtClean="0"/>
              <a:t>vector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middle</a:t>
            </a:r>
            <a:r>
              <a:rPr lang="hu-HU" dirty="0" smtClean="0"/>
              <a:t> (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needed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However</a:t>
            </a:r>
            <a:r>
              <a:rPr lang="hu-HU" dirty="0" smtClean="0"/>
              <a:t>,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architectures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used</a:t>
            </a:r>
            <a:r>
              <a:rPr lang="hu-HU" dirty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, </a:t>
            </a:r>
            <a:r>
              <a:rPr lang="hu-HU" dirty="0" err="1" smtClean="0"/>
              <a:t>including</a:t>
            </a:r>
            <a:r>
              <a:rPr lang="hu-HU" dirty="0" smtClean="0"/>
              <a:t> </a:t>
            </a:r>
            <a:r>
              <a:rPr lang="hu-HU" dirty="0" err="1" smtClean="0"/>
              <a:t>transformers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55819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hu-HU" sz="2800" dirty="0" err="1" smtClean="0"/>
              <a:t>U-Net</a:t>
            </a:r>
            <a:endParaRPr lang="en-GB" sz="2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r>
              <a:rPr lang="hu-HU" sz="1800" dirty="0" err="1" smtClean="0"/>
              <a:t>Course</a:t>
            </a:r>
            <a:r>
              <a:rPr lang="hu-HU" sz="1800" dirty="0" smtClean="0"/>
              <a:t>: Foster, </a:t>
            </a:r>
            <a:r>
              <a:rPr lang="hu-HU" sz="1800" dirty="0" err="1" smtClean="0"/>
              <a:t>op.cit</a:t>
            </a:r>
            <a:r>
              <a:rPr lang="hu-HU" sz="1800" dirty="0" smtClean="0"/>
              <a:t>., 217, 221, 223</a:t>
            </a:r>
            <a:endParaRPr lang="en-GB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612"/>
            <a:ext cx="4464496" cy="503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252" y="5234057"/>
            <a:ext cx="3507770" cy="121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579" y="2132856"/>
            <a:ext cx="3344133" cy="27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9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76044"/>
            <a:ext cx="5472608" cy="426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hu-HU" sz="3200" dirty="0" err="1" smtClean="0"/>
              <a:t>Generating</a:t>
            </a:r>
            <a:r>
              <a:rPr lang="hu-HU" sz="3200" dirty="0" smtClean="0"/>
              <a:t> </a:t>
            </a:r>
            <a:r>
              <a:rPr lang="hu-HU" sz="3200" dirty="0" err="1" smtClean="0"/>
              <a:t>with</a:t>
            </a:r>
            <a:r>
              <a:rPr lang="hu-HU" sz="3200" dirty="0" smtClean="0"/>
              <a:t> </a:t>
            </a:r>
            <a:r>
              <a:rPr lang="hu-HU" sz="3200" dirty="0" err="1"/>
              <a:t>D</a:t>
            </a:r>
            <a:r>
              <a:rPr lang="hu-HU" sz="3200" dirty="0" err="1" smtClean="0"/>
              <a:t>iffusion</a:t>
            </a:r>
            <a:endParaRPr lang="en-GB" sz="32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hu-HU" sz="1400" dirty="0" err="1" smtClean="0"/>
              <a:t>We</a:t>
            </a:r>
            <a:r>
              <a:rPr lang="hu-HU" sz="1400" dirty="0" smtClean="0"/>
              <a:t> </a:t>
            </a:r>
            <a:r>
              <a:rPr lang="hu-HU" sz="1400" dirty="0" err="1" smtClean="0"/>
              <a:t>pass</a:t>
            </a:r>
            <a:r>
              <a:rPr lang="hu-HU" sz="1400" dirty="0" smtClean="0"/>
              <a:t> an image </a:t>
            </a:r>
            <a:r>
              <a:rPr lang="hu-HU" sz="1400" dirty="0" err="1" smtClean="0"/>
              <a:t>consisting</a:t>
            </a:r>
            <a:r>
              <a:rPr lang="hu-HU" sz="1400" dirty="0" smtClean="0"/>
              <a:t> of 100 % </a:t>
            </a:r>
            <a:r>
              <a:rPr lang="hu-HU" sz="1400" dirty="0" err="1" smtClean="0"/>
              <a:t>noise</a:t>
            </a:r>
            <a:r>
              <a:rPr lang="hu-HU" sz="1400" dirty="0" smtClean="0"/>
              <a:t> </a:t>
            </a:r>
            <a:r>
              <a:rPr lang="hu-HU" sz="1400" dirty="0" err="1" smtClean="0"/>
              <a:t>to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model</a:t>
            </a:r>
            <a:endParaRPr lang="hu-HU" sz="1400" dirty="0" smtClean="0"/>
          </a:p>
          <a:p>
            <a:r>
              <a:rPr lang="hu-HU" sz="1400" dirty="0" err="1" smtClean="0"/>
              <a:t>It</a:t>
            </a:r>
            <a:r>
              <a:rPr lang="hu-HU" sz="1400" dirty="0" smtClean="0"/>
              <a:t> </a:t>
            </a:r>
            <a:r>
              <a:rPr lang="hu-HU" sz="1400" dirty="0" err="1" smtClean="0"/>
              <a:t>predicts</a:t>
            </a:r>
            <a:r>
              <a:rPr lang="hu-HU" sz="1400" dirty="0" smtClean="0"/>
              <a:t> </a:t>
            </a:r>
            <a:r>
              <a:rPr lang="hu-HU" sz="1400" dirty="0" err="1" smtClean="0"/>
              <a:t>what</a:t>
            </a:r>
            <a:r>
              <a:rPr lang="hu-HU" sz="1400" dirty="0" smtClean="0"/>
              <a:t> part of </a:t>
            </a:r>
            <a:r>
              <a:rPr lang="hu-HU" sz="1400" dirty="0" err="1" smtClean="0"/>
              <a:t>this</a:t>
            </a:r>
            <a:r>
              <a:rPr lang="hu-HU" sz="1400" dirty="0" smtClean="0"/>
              <a:t> is </a:t>
            </a:r>
            <a:r>
              <a:rPr lang="hu-HU" sz="1400" dirty="0" err="1" smtClean="0"/>
              <a:t>noise</a:t>
            </a:r>
            <a:r>
              <a:rPr lang="hu-HU" sz="1400" dirty="0" smtClean="0"/>
              <a:t> and </a:t>
            </a:r>
            <a:r>
              <a:rPr lang="hu-HU" sz="1400" dirty="0" err="1" smtClean="0"/>
              <a:t>what</a:t>
            </a:r>
            <a:r>
              <a:rPr lang="hu-HU" sz="1400" dirty="0" smtClean="0"/>
              <a:t> is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clean</a:t>
            </a:r>
            <a:r>
              <a:rPr lang="hu-HU" sz="1400" dirty="0" smtClean="0"/>
              <a:t> image; </a:t>
            </a:r>
            <a:r>
              <a:rPr lang="hu-HU" sz="1400" dirty="0" err="1" smtClean="0"/>
              <a:t>we</a:t>
            </a:r>
            <a:r>
              <a:rPr lang="hu-HU" sz="1400" dirty="0" smtClean="0"/>
              <a:t> </a:t>
            </a:r>
            <a:r>
              <a:rPr lang="hu-HU" sz="1400" dirty="0" err="1" smtClean="0"/>
              <a:t>subtract</a:t>
            </a:r>
            <a:r>
              <a:rPr lang="hu-HU" sz="1400" dirty="0" smtClean="0"/>
              <a:t> </a:t>
            </a:r>
            <a:r>
              <a:rPr lang="hu-HU" sz="1400" dirty="0" err="1" smtClean="0"/>
              <a:t>from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100 % </a:t>
            </a:r>
            <a:r>
              <a:rPr lang="hu-HU" sz="1400" dirty="0" err="1" smtClean="0"/>
              <a:t>actual</a:t>
            </a:r>
            <a:r>
              <a:rPr lang="hu-HU" sz="1400" dirty="0" smtClean="0"/>
              <a:t> </a:t>
            </a:r>
            <a:r>
              <a:rPr lang="hu-HU" sz="1400" dirty="0" err="1" smtClean="0"/>
              <a:t>noise</a:t>
            </a:r>
            <a:r>
              <a:rPr lang="hu-HU" sz="1400" dirty="0" smtClean="0"/>
              <a:t> a </a:t>
            </a:r>
            <a:r>
              <a:rPr lang="hu-HU" sz="1400" dirty="0" err="1" smtClean="0"/>
              <a:t>certain</a:t>
            </a:r>
            <a:r>
              <a:rPr lang="hu-HU" sz="1400" dirty="0" smtClean="0"/>
              <a:t> </a:t>
            </a:r>
            <a:r>
              <a:rPr lang="hu-HU" sz="1400" dirty="0" err="1" smtClean="0"/>
              <a:t>proportion</a:t>
            </a:r>
            <a:r>
              <a:rPr lang="hu-HU" sz="1400" dirty="0" smtClean="0"/>
              <a:t> of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predicted</a:t>
            </a:r>
            <a:r>
              <a:rPr lang="hu-HU" sz="1400" dirty="0" smtClean="0"/>
              <a:t> </a:t>
            </a:r>
            <a:r>
              <a:rPr lang="hu-HU" sz="1400" dirty="0" err="1" smtClean="0"/>
              <a:t>noise</a:t>
            </a:r>
            <a:r>
              <a:rPr lang="hu-HU" sz="1400" dirty="0" smtClean="0"/>
              <a:t>, </a:t>
            </a:r>
            <a:r>
              <a:rPr lang="hu-HU" sz="1400" dirty="0" err="1" smtClean="0"/>
              <a:t>e.g</a:t>
            </a:r>
            <a:r>
              <a:rPr lang="hu-HU" sz="1400" dirty="0" smtClean="0"/>
              <a:t>. 1/20</a:t>
            </a:r>
          </a:p>
          <a:p>
            <a:pPr lvl="1"/>
            <a:r>
              <a:rPr lang="hu-HU" sz="1200" b="1" dirty="0" err="1" smtClean="0"/>
              <a:t>reverse</a:t>
            </a:r>
            <a:r>
              <a:rPr lang="hu-HU" sz="1200" b="1" dirty="0" smtClean="0"/>
              <a:t> </a:t>
            </a:r>
            <a:r>
              <a:rPr lang="hu-HU" sz="1200" b="1" dirty="0" err="1" smtClean="0"/>
              <a:t>diffusion</a:t>
            </a:r>
            <a:endParaRPr lang="hu-HU" sz="1200" b="1" dirty="0" smtClean="0"/>
          </a:p>
          <a:p>
            <a:pPr lvl="1"/>
            <a:r>
              <a:rPr lang="hu-HU" sz="1200" dirty="0" smtClean="0"/>
              <a:t>The </a:t>
            </a:r>
            <a:r>
              <a:rPr lang="hu-HU" sz="1200" dirty="0" err="1" smtClean="0"/>
              <a:t>result</a:t>
            </a:r>
            <a:r>
              <a:rPr lang="hu-HU" sz="1200" dirty="0" smtClean="0"/>
              <a:t> is a </a:t>
            </a:r>
            <a:r>
              <a:rPr lang="hu-HU" sz="1200" dirty="0" err="1" smtClean="0"/>
              <a:t>generated</a:t>
            </a:r>
            <a:r>
              <a:rPr lang="hu-HU" sz="1200" dirty="0" smtClean="0"/>
              <a:t> </a:t>
            </a:r>
            <a:r>
              <a:rPr lang="hu-HU" sz="1200" dirty="0" err="1" smtClean="0"/>
              <a:t>noisy</a:t>
            </a:r>
            <a:r>
              <a:rPr lang="hu-HU" sz="1200" dirty="0" smtClean="0"/>
              <a:t> image </a:t>
            </a:r>
            <a:r>
              <a:rPr lang="hu-HU" sz="1200" dirty="0" err="1" smtClean="0"/>
              <a:t>that</a:t>
            </a:r>
            <a:r>
              <a:rPr lang="hu-HU" sz="1200" dirty="0" smtClean="0"/>
              <a:t> is </a:t>
            </a:r>
            <a:r>
              <a:rPr lang="hu-HU" sz="1200" dirty="0" err="1" smtClean="0"/>
              <a:t>similar</a:t>
            </a:r>
            <a:r>
              <a:rPr lang="hu-HU" sz="1200" dirty="0" smtClean="0"/>
              <a:t> </a:t>
            </a:r>
            <a:r>
              <a:rPr lang="hu-HU" sz="1200" dirty="0" err="1" smtClean="0"/>
              <a:t>to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images</a:t>
            </a:r>
            <a:r>
              <a:rPr lang="hu-HU" sz="1200" dirty="0" smtClean="0"/>
              <a:t> </a:t>
            </a:r>
            <a:r>
              <a:rPr lang="hu-HU" sz="1200" dirty="0" err="1" smtClean="0"/>
              <a:t>in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training</a:t>
            </a:r>
            <a:r>
              <a:rPr lang="hu-HU" sz="1200" dirty="0" smtClean="0"/>
              <a:t> </a:t>
            </a:r>
            <a:r>
              <a:rPr lang="hu-HU" sz="1200" dirty="0" err="1" smtClean="0"/>
              <a:t>set</a:t>
            </a:r>
            <a:endParaRPr lang="hu-HU" sz="1200" dirty="0" smtClean="0"/>
          </a:p>
          <a:p>
            <a:pPr lvl="1"/>
            <a:r>
              <a:rPr lang="hu-HU" sz="1200" dirty="0" err="1" smtClean="0"/>
              <a:t>We</a:t>
            </a:r>
            <a:r>
              <a:rPr lang="hu-HU" sz="1200" dirty="0" smtClean="0"/>
              <a:t> </a:t>
            </a:r>
            <a:r>
              <a:rPr lang="hu-HU" sz="1200" dirty="0" err="1" smtClean="0"/>
              <a:t>iterate</a:t>
            </a:r>
            <a:r>
              <a:rPr lang="hu-HU" sz="1200" dirty="0" smtClean="0"/>
              <a:t> and </a:t>
            </a:r>
            <a:r>
              <a:rPr lang="hu-HU" sz="1200" dirty="0" err="1" smtClean="0"/>
              <a:t>eventually</a:t>
            </a:r>
            <a:r>
              <a:rPr lang="hu-HU" sz="1200" dirty="0" smtClean="0"/>
              <a:t> </a:t>
            </a:r>
            <a:r>
              <a:rPr lang="hu-HU" sz="1200" dirty="0" err="1" smtClean="0"/>
              <a:t>reach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generated</a:t>
            </a:r>
            <a:r>
              <a:rPr lang="hu-HU" sz="1200" dirty="0" smtClean="0"/>
              <a:t> </a:t>
            </a:r>
            <a:r>
              <a:rPr lang="hu-HU" sz="1200" dirty="0" err="1" smtClean="0"/>
              <a:t>clean</a:t>
            </a:r>
            <a:r>
              <a:rPr lang="hu-HU" sz="1200" dirty="0" smtClean="0"/>
              <a:t> image </a:t>
            </a:r>
            <a:r>
              <a:rPr lang="hu-HU" sz="1200" dirty="0" err="1" smtClean="0"/>
              <a:t>in</a:t>
            </a:r>
            <a:r>
              <a:rPr lang="hu-HU" sz="1200" dirty="0" smtClean="0"/>
              <a:t> a </a:t>
            </a:r>
            <a:r>
              <a:rPr lang="hu-HU" sz="1200" dirty="0" err="1" smtClean="0"/>
              <a:t>certain</a:t>
            </a:r>
            <a:r>
              <a:rPr lang="hu-HU" sz="1200" dirty="0" smtClean="0"/>
              <a:t> </a:t>
            </a:r>
            <a:r>
              <a:rPr lang="hu-HU" sz="1200" dirty="0" err="1" smtClean="0"/>
              <a:t>number</a:t>
            </a:r>
            <a:r>
              <a:rPr lang="hu-HU" sz="1200" dirty="0" smtClean="0"/>
              <a:t> of </a:t>
            </a:r>
            <a:r>
              <a:rPr lang="hu-HU" sz="1200" dirty="0" err="1" smtClean="0"/>
              <a:t>steps</a:t>
            </a:r>
            <a:r>
              <a:rPr lang="hu-HU" sz="1200" dirty="0" smtClean="0"/>
              <a:t> (</a:t>
            </a:r>
            <a:r>
              <a:rPr lang="hu-HU" sz="1200" dirty="0" err="1" smtClean="0"/>
              <a:t>e.g</a:t>
            </a:r>
            <a:r>
              <a:rPr lang="hu-HU" sz="1200" dirty="0" smtClean="0"/>
              <a:t>. 20) </a:t>
            </a:r>
            <a:r>
              <a:rPr lang="hu-HU" sz="1200" dirty="0" err="1" smtClean="0"/>
              <a:t>from</a:t>
            </a:r>
            <a:r>
              <a:rPr lang="hu-HU" sz="1200" dirty="0" smtClean="0"/>
              <a:t> 100 % </a:t>
            </a:r>
            <a:r>
              <a:rPr lang="hu-HU" sz="1200" dirty="0" err="1" smtClean="0"/>
              <a:t>noise</a:t>
            </a:r>
            <a:endParaRPr lang="hu-HU" sz="1200" dirty="0" smtClean="0"/>
          </a:p>
          <a:p>
            <a:pPr lvl="1"/>
            <a:r>
              <a:rPr lang="hu-HU" sz="1200" dirty="0" err="1" smtClean="0"/>
              <a:t>If</a:t>
            </a:r>
            <a:r>
              <a:rPr lang="hu-HU" sz="1200" dirty="0" smtClean="0"/>
              <a:t> </a:t>
            </a:r>
            <a:r>
              <a:rPr lang="hu-HU" sz="1200" dirty="0" err="1" smtClean="0"/>
              <a:t>we</a:t>
            </a:r>
            <a:r>
              <a:rPr lang="hu-HU" sz="1200" dirty="0" smtClean="0"/>
              <a:t> </a:t>
            </a:r>
            <a:r>
              <a:rPr lang="hu-HU" sz="1200" dirty="0" err="1" smtClean="0"/>
              <a:t>subtracted</a:t>
            </a:r>
            <a:r>
              <a:rPr lang="hu-HU" sz="1200" dirty="0" smtClean="0"/>
              <a:t> </a:t>
            </a:r>
            <a:r>
              <a:rPr lang="hu-HU" sz="1200" dirty="0" err="1" smtClean="0"/>
              <a:t>all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predicted</a:t>
            </a:r>
            <a:r>
              <a:rPr lang="hu-HU" sz="1200" dirty="0" smtClean="0"/>
              <a:t> </a:t>
            </a:r>
            <a:r>
              <a:rPr lang="hu-HU" sz="1200" dirty="0" err="1" smtClean="0"/>
              <a:t>noise</a:t>
            </a:r>
            <a:r>
              <a:rPr lang="hu-HU" sz="1200" dirty="0" smtClean="0"/>
              <a:t> </a:t>
            </a:r>
            <a:r>
              <a:rPr lang="hu-HU" sz="1200" dirty="0" err="1" smtClean="0"/>
              <a:t>from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generated</a:t>
            </a:r>
            <a:r>
              <a:rPr lang="hu-HU" sz="1200" dirty="0" smtClean="0"/>
              <a:t> </a:t>
            </a:r>
            <a:r>
              <a:rPr lang="hu-HU" sz="1200" dirty="0" err="1" smtClean="0"/>
              <a:t>noise</a:t>
            </a:r>
            <a:r>
              <a:rPr lang="hu-HU" sz="1200" dirty="0" smtClean="0"/>
              <a:t> </a:t>
            </a:r>
            <a:r>
              <a:rPr lang="hu-HU" sz="1200" dirty="0" err="1" smtClean="0"/>
              <a:t>in</a:t>
            </a:r>
            <a:r>
              <a:rPr lang="hu-HU" sz="1200" dirty="0" smtClean="0"/>
              <a:t> </a:t>
            </a:r>
            <a:r>
              <a:rPr lang="hu-HU" sz="1200" dirty="0" err="1" smtClean="0"/>
              <a:t>one</a:t>
            </a:r>
            <a:r>
              <a:rPr lang="hu-HU" sz="1200" dirty="0" smtClean="0"/>
              <a:t> </a:t>
            </a:r>
            <a:r>
              <a:rPr lang="hu-HU" sz="1200" dirty="0" err="1" smtClean="0"/>
              <a:t>step</a:t>
            </a:r>
            <a:r>
              <a:rPr lang="hu-HU" sz="1200" dirty="0" smtClean="0"/>
              <a:t>, image </a:t>
            </a:r>
            <a:r>
              <a:rPr lang="hu-HU" sz="1200" dirty="0" err="1" smtClean="0"/>
              <a:t>quality</a:t>
            </a:r>
            <a:r>
              <a:rPr lang="hu-HU" sz="1200" dirty="0" smtClean="0"/>
              <a:t> </a:t>
            </a:r>
            <a:r>
              <a:rPr lang="hu-HU" sz="1200" dirty="0" err="1" smtClean="0"/>
              <a:t>would</a:t>
            </a:r>
            <a:r>
              <a:rPr lang="hu-HU" sz="1200" dirty="0" smtClean="0"/>
              <a:t> be </a:t>
            </a:r>
            <a:r>
              <a:rPr lang="hu-HU" sz="1200" dirty="0" err="1" smtClean="0"/>
              <a:t>bad</a:t>
            </a:r>
            <a:endParaRPr lang="hu-HU" sz="1200" dirty="0"/>
          </a:p>
          <a:p>
            <a:pPr lvl="1"/>
            <a:r>
              <a:rPr lang="hu-HU" sz="1200" dirty="0" err="1" smtClean="0"/>
              <a:t>If</a:t>
            </a:r>
            <a:r>
              <a:rPr lang="hu-HU" sz="1200" dirty="0" smtClean="0"/>
              <a:t> </a:t>
            </a:r>
            <a:r>
              <a:rPr lang="hu-HU" sz="1200" dirty="0" err="1" smtClean="0"/>
              <a:t>reverse</a:t>
            </a:r>
            <a:r>
              <a:rPr lang="hu-HU" sz="1200" dirty="0" smtClean="0"/>
              <a:t> </a:t>
            </a:r>
            <a:r>
              <a:rPr lang="hu-HU" sz="1200" dirty="0" err="1" smtClean="0"/>
              <a:t>diffusion</a:t>
            </a:r>
            <a:r>
              <a:rPr lang="hu-HU" sz="1200" dirty="0" smtClean="0"/>
              <a:t> is </a:t>
            </a:r>
            <a:r>
              <a:rPr lang="hu-HU" sz="1200" dirty="0" err="1" smtClean="0"/>
              <a:t>broken</a:t>
            </a:r>
            <a:r>
              <a:rPr lang="hu-HU" sz="1200" dirty="0" smtClean="0"/>
              <a:t> </a:t>
            </a:r>
            <a:r>
              <a:rPr lang="hu-HU" sz="1200" dirty="0" err="1" smtClean="0"/>
              <a:t>up</a:t>
            </a:r>
            <a:r>
              <a:rPr lang="hu-HU" sz="1200" dirty="0" smtClean="0"/>
              <a:t> </a:t>
            </a:r>
            <a:r>
              <a:rPr lang="hu-HU" sz="1200" dirty="0" err="1" smtClean="0"/>
              <a:t>into</a:t>
            </a:r>
            <a:r>
              <a:rPr lang="hu-HU" sz="1200" dirty="0" smtClean="0"/>
              <a:t> </a:t>
            </a:r>
            <a:r>
              <a:rPr lang="hu-HU" sz="1200" dirty="0" err="1" smtClean="0"/>
              <a:t>multiple</a:t>
            </a:r>
            <a:r>
              <a:rPr lang="hu-HU" sz="1200" dirty="0" smtClean="0"/>
              <a:t> </a:t>
            </a:r>
            <a:r>
              <a:rPr lang="hu-HU" sz="1200" dirty="0" err="1" smtClean="0"/>
              <a:t>iterative</a:t>
            </a:r>
            <a:r>
              <a:rPr lang="hu-HU" sz="1200" dirty="0" smtClean="0"/>
              <a:t> </a:t>
            </a:r>
            <a:r>
              <a:rPr lang="hu-HU" sz="1200" dirty="0" err="1" smtClean="0"/>
              <a:t>steps</a:t>
            </a:r>
            <a:r>
              <a:rPr lang="hu-HU" sz="1200" dirty="0" smtClean="0"/>
              <a:t>,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perceived</a:t>
            </a:r>
            <a:r>
              <a:rPr lang="hu-HU" sz="1200" dirty="0" smtClean="0"/>
              <a:t> </a:t>
            </a:r>
            <a:r>
              <a:rPr lang="hu-HU" sz="1200" dirty="0" err="1" smtClean="0"/>
              <a:t>quality</a:t>
            </a:r>
            <a:r>
              <a:rPr lang="hu-HU" sz="1200" dirty="0" smtClean="0"/>
              <a:t> </a:t>
            </a:r>
            <a:r>
              <a:rPr lang="hu-HU" sz="1200" dirty="0" err="1" smtClean="0"/>
              <a:t>gradually</a:t>
            </a:r>
            <a:r>
              <a:rPr lang="hu-HU" sz="1200" dirty="0" smtClean="0"/>
              <a:t> </a:t>
            </a:r>
            <a:r>
              <a:rPr lang="hu-HU" sz="1200" dirty="0" err="1" smtClean="0"/>
              <a:t>improves</a:t>
            </a:r>
            <a:endParaRPr lang="hu-HU" sz="1200" dirty="0" smtClean="0"/>
          </a:p>
          <a:p>
            <a:pPr lvl="1"/>
            <a:r>
              <a:rPr lang="hu-HU" sz="1200" dirty="0" err="1" smtClean="0"/>
              <a:t>But</a:t>
            </a:r>
            <a:r>
              <a:rPr lang="hu-HU" sz="1200" dirty="0" smtClean="0"/>
              <a:t>: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cost</a:t>
            </a:r>
            <a:r>
              <a:rPr lang="hu-HU" sz="1200" dirty="0" smtClean="0"/>
              <a:t> of </a:t>
            </a:r>
            <a:r>
              <a:rPr lang="hu-HU" sz="1200" dirty="0" err="1" smtClean="0"/>
              <a:t>generation</a:t>
            </a:r>
            <a:r>
              <a:rPr lang="hu-HU" sz="1200" dirty="0" smtClean="0"/>
              <a:t> (</a:t>
            </a:r>
            <a:r>
              <a:rPr lang="hu-HU" sz="1200" dirty="0" err="1" smtClean="0"/>
              <a:t>time</a:t>
            </a:r>
            <a:r>
              <a:rPr lang="hu-HU" sz="1200" dirty="0" smtClean="0"/>
              <a:t>, </a:t>
            </a:r>
            <a:r>
              <a:rPr lang="hu-HU" sz="1200" dirty="0" err="1" smtClean="0"/>
              <a:t>compute</a:t>
            </a:r>
            <a:r>
              <a:rPr lang="hu-HU" sz="1200" dirty="0" smtClean="0"/>
              <a:t>) </a:t>
            </a:r>
            <a:r>
              <a:rPr lang="hu-HU" sz="1200" dirty="0" err="1" smtClean="0"/>
              <a:t>increases</a:t>
            </a:r>
            <a:r>
              <a:rPr lang="hu-HU" sz="1200" dirty="0" smtClean="0"/>
              <a:t> </a:t>
            </a:r>
            <a:r>
              <a:rPr lang="hu-HU" sz="1200" dirty="0" err="1" smtClean="0"/>
              <a:t>linearly</a:t>
            </a:r>
            <a:r>
              <a:rPr lang="hu-HU" sz="1200" dirty="0" smtClean="0"/>
              <a:t> </a:t>
            </a:r>
            <a:r>
              <a:rPr lang="hu-HU" sz="1200" dirty="0" err="1" smtClean="0"/>
              <a:t>with</a:t>
            </a:r>
            <a:r>
              <a:rPr lang="hu-HU" sz="1200" dirty="0" smtClean="0"/>
              <a:t> </a:t>
            </a:r>
            <a:r>
              <a:rPr lang="hu-HU" sz="1200" dirty="0" err="1" smtClean="0"/>
              <a:t>the</a:t>
            </a:r>
            <a:r>
              <a:rPr lang="hu-HU" sz="1200" dirty="0" smtClean="0"/>
              <a:t> </a:t>
            </a:r>
            <a:r>
              <a:rPr lang="hu-HU" sz="1200" dirty="0" err="1" smtClean="0"/>
              <a:t>number</a:t>
            </a:r>
            <a:r>
              <a:rPr lang="hu-HU" sz="1200" dirty="0" smtClean="0"/>
              <a:t> </a:t>
            </a:r>
            <a:r>
              <a:rPr lang="hu-HU" sz="1200" dirty="0" err="1" smtClean="0"/>
              <a:t>of</a:t>
            </a:r>
            <a:r>
              <a:rPr lang="hu-HU" sz="1200" dirty="0" smtClean="0"/>
              <a:t> </a:t>
            </a:r>
            <a:r>
              <a:rPr lang="hu-HU" sz="1200" dirty="0" err="1" smtClean="0"/>
              <a:t>steps</a:t>
            </a:r>
            <a:endParaRPr lang="hu-HU" sz="1200" dirty="0" smtClean="0"/>
          </a:p>
        </p:txBody>
      </p:sp>
    </p:spTree>
    <p:extLst>
      <p:ext uri="{BB962C8B-B14F-4D97-AF65-F5344CB8AC3E}">
        <p14:creationId xmlns:p14="http://schemas.microsoft.com/office/powerpoint/2010/main" val="2062695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Conditional</a:t>
            </a:r>
            <a:r>
              <a:rPr lang="hu-HU" dirty="0" smtClean="0"/>
              <a:t> Image </a:t>
            </a:r>
            <a:r>
              <a:rPr lang="hu-HU" dirty="0" err="1" smtClean="0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The 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architectures</a:t>
            </a:r>
            <a:r>
              <a:rPr lang="hu-HU" dirty="0" smtClean="0"/>
              <a:t> </a:t>
            </a:r>
            <a:r>
              <a:rPr lang="hu-HU" dirty="0" err="1" smtClean="0"/>
              <a:t>seen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far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exclusively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 smtClean="0"/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those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dirty="0" smtClean="0"/>
              <a:t>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applications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familiar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practice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a </a:t>
            </a:r>
            <a:r>
              <a:rPr lang="hu-HU" dirty="0" err="1" smtClean="0"/>
              <a:t>natural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description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/>
              <a:t>generate</a:t>
            </a:r>
            <a:r>
              <a:rPr lang="hu-HU" dirty="0"/>
              <a:t> an image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shows</a:t>
            </a:r>
            <a:r>
              <a:rPr lang="hu-HU" dirty="0" smtClean="0"/>
              <a:t> a </a:t>
            </a:r>
            <a:r>
              <a:rPr lang="hu-HU" dirty="0" err="1" smtClean="0"/>
              <a:t>motif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corresponds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description</a:t>
            </a:r>
            <a:endParaRPr lang="hu-HU" dirty="0" smtClean="0"/>
          </a:p>
          <a:p>
            <a:r>
              <a:rPr lang="hu-HU" b="1" dirty="0" err="1" smtClean="0"/>
              <a:t>Multimodal</a:t>
            </a:r>
            <a:r>
              <a:rPr lang="hu-HU" b="1" dirty="0" smtClean="0"/>
              <a:t>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endParaRPr lang="hu-HU" b="1" dirty="0" smtClean="0"/>
          </a:p>
          <a:p>
            <a:pPr lvl="1"/>
            <a:r>
              <a:rPr lang="hu-HU" dirty="0" err="1" smtClean="0"/>
              <a:t>the</a:t>
            </a:r>
            <a:r>
              <a:rPr lang="hu-HU" dirty="0" smtClean="0"/>
              <a:t> text is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b="1" dirty="0" err="1" smtClean="0"/>
              <a:t>modality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deep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make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connection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modalities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and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88558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Image </a:t>
            </a:r>
            <a:r>
              <a:rPr lang="hu-HU" dirty="0" err="1" smtClean="0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happens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deep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networks</a:t>
            </a:r>
            <a:endParaRPr lang="hu-HU" dirty="0" smtClean="0"/>
          </a:p>
          <a:p>
            <a:r>
              <a:rPr lang="hu-HU" dirty="0" smtClean="0"/>
              <a:t>Main </a:t>
            </a:r>
            <a:r>
              <a:rPr lang="hu-HU" dirty="0" err="1" smtClean="0"/>
              <a:t>technical</a:t>
            </a:r>
            <a:r>
              <a:rPr lang="hu-HU" dirty="0" smtClean="0"/>
              <a:t> </a:t>
            </a:r>
            <a:r>
              <a:rPr lang="hu-HU" dirty="0" err="1" smtClean="0"/>
              <a:t>solutions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/>
              <a:t>VAE</a:t>
            </a:r>
            <a:r>
              <a:rPr lang="hu-HU" dirty="0"/>
              <a:t>: </a:t>
            </a:r>
            <a:r>
              <a:rPr lang="hu-HU" dirty="0" err="1"/>
              <a:t>variational</a:t>
            </a:r>
            <a:r>
              <a:rPr lang="hu-HU" dirty="0"/>
              <a:t> </a:t>
            </a:r>
            <a:r>
              <a:rPr lang="hu-HU" dirty="0" err="1" smtClean="0"/>
              <a:t>autoencoder</a:t>
            </a:r>
            <a:endParaRPr lang="hu-HU" dirty="0"/>
          </a:p>
          <a:p>
            <a:pPr lvl="1"/>
            <a:r>
              <a:rPr lang="hu-HU" dirty="0" err="1" smtClean="0"/>
              <a:t>GAN</a:t>
            </a:r>
            <a:r>
              <a:rPr lang="hu-HU" dirty="0" smtClean="0"/>
              <a:t>: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adversarial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autoregressive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: </a:t>
            </a:r>
            <a:r>
              <a:rPr lang="hu-HU" dirty="0" err="1" smtClean="0"/>
              <a:t>generates</a:t>
            </a:r>
            <a:r>
              <a:rPr lang="hu-HU" dirty="0" smtClean="0"/>
              <a:t> an image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text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2"/>
            <a:r>
              <a:rPr lang="hu-HU" dirty="0" err="1" smtClean="0"/>
              <a:t>regressive</a:t>
            </a:r>
            <a:r>
              <a:rPr lang="hu-HU" dirty="0" smtClean="0"/>
              <a:t>: </a:t>
            </a:r>
            <a:r>
              <a:rPr lang="hu-HU" dirty="0" err="1" smtClean="0"/>
              <a:t>generates</a:t>
            </a:r>
            <a:r>
              <a:rPr lang="hu-HU" dirty="0" smtClean="0"/>
              <a:t> (</a:t>
            </a:r>
            <a:r>
              <a:rPr lang="hu-HU" dirty="0" err="1" smtClean="0"/>
              <a:t>essentially</a:t>
            </a:r>
            <a:r>
              <a:rPr lang="hu-HU" dirty="0" smtClean="0"/>
              <a:t> </a:t>
            </a:r>
            <a:r>
              <a:rPr lang="hu-HU" dirty="0" err="1" smtClean="0"/>
              <a:t>predicts</a:t>
            </a:r>
            <a:r>
              <a:rPr lang="hu-HU" dirty="0" smtClean="0"/>
              <a:t>)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element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a </a:t>
            </a:r>
            <a:r>
              <a:rPr lang="hu-HU" dirty="0" err="1" smtClean="0"/>
              <a:t>mechanism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logistic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endParaRPr lang="hu-HU" dirty="0" smtClean="0"/>
          </a:p>
          <a:p>
            <a:pPr lvl="2"/>
            <a:r>
              <a:rPr lang="hu-HU" dirty="0" err="1" smtClean="0"/>
              <a:t>auto</a:t>
            </a:r>
            <a:r>
              <a:rPr lang="hu-HU" dirty="0" smtClean="0"/>
              <a:t>: input and output </a:t>
            </a:r>
            <a:r>
              <a:rPr lang="hu-HU" dirty="0" err="1" smtClean="0"/>
              <a:t>are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kind</a:t>
            </a:r>
            <a:r>
              <a:rPr lang="hu-HU" dirty="0" smtClean="0"/>
              <a:t>, </a:t>
            </a:r>
            <a:r>
              <a:rPr lang="hu-HU" dirty="0" err="1" smtClean="0"/>
              <a:t>both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pixels</a:t>
            </a:r>
            <a:r>
              <a:rPr lang="hu-HU" dirty="0" smtClean="0"/>
              <a:t> (input: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, output: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pixel, and </a:t>
            </a:r>
            <a:r>
              <a:rPr lang="hu-HU" dirty="0" err="1" smtClean="0"/>
              <a:t>ultimately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a </a:t>
            </a:r>
            <a:r>
              <a:rPr lang="hu-HU" dirty="0" err="1" smtClean="0"/>
              <a:t>sequence</a:t>
            </a:r>
            <a:r>
              <a:rPr lang="hu-HU" dirty="0" smtClean="0"/>
              <a:t> of </a:t>
            </a:r>
            <a:r>
              <a:rPr lang="hu-HU" dirty="0" err="1" smtClean="0"/>
              <a:t>pixels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repeatedly</a:t>
            </a:r>
            <a:endParaRPr lang="hu-HU" dirty="0" smtClean="0"/>
          </a:p>
          <a:p>
            <a:pPr lvl="1"/>
            <a:r>
              <a:rPr lang="hu-HU" dirty="0" err="1" smtClean="0"/>
              <a:t>diffusion</a:t>
            </a:r>
            <a:endParaRPr lang="hu-HU" dirty="0" smtClean="0"/>
          </a:p>
          <a:p>
            <a:r>
              <a:rPr lang="hu-HU" dirty="0" err="1" smtClean="0"/>
              <a:t>Important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output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is of a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nature</a:t>
            </a:r>
            <a:r>
              <a:rPr lang="hu-HU" dirty="0" smtClean="0"/>
              <a:t> </a:t>
            </a:r>
            <a:r>
              <a:rPr lang="hu-HU" dirty="0" err="1" smtClean="0"/>
              <a:t>compared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text </a:t>
            </a:r>
            <a:r>
              <a:rPr lang="hu-HU" dirty="0" err="1" smtClean="0"/>
              <a:t>generation</a:t>
            </a:r>
            <a:r>
              <a:rPr lang="hu-HU" dirty="0" smtClean="0"/>
              <a:t>, and </a:t>
            </a:r>
            <a:r>
              <a:rPr lang="hu-HU" dirty="0" err="1" smtClean="0"/>
              <a:t>thus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follows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b="1" dirty="0" err="1" smtClean="0"/>
              <a:t>the</a:t>
            </a:r>
            <a:r>
              <a:rPr lang="hu-HU" b="1" dirty="0" smtClean="0"/>
              <a:t> </a:t>
            </a:r>
            <a:r>
              <a:rPr lang="hu-HU" b="1" dirty="0" err="1" smtClean="0"/>
              <a:t>same</a:t>
            </a:r>
            <a:r>
              <a:rPr lang="hu-HU" b="1" dirty="0" smtClean="0"/>
              <a:t> </a:t>
            </a:r>
            <a:r>
              <a:rPr lang="hu-HU" b="1" dirty="0" err="1" smtClean="0"/>
              <a:t>model</a:t>
            </a:r>
            <a:r>
              <a:rPr lang="hu-HU" b="1" dirty="0" smtClean="0"/>
              <a:t> is </a:t>
            </a:r>
            <a:r>
              <a:rPr lang="hu-HU" b="1" dirty="0" err="1" smtClean="0"/>
              <a:t>unable</a:t>
            </a:r>
            <a:r>
              <a:rPr lang="hu-HU" b="1" dirty="0" smtClean="0"/>
              <a:t> </a:t>
            </a:r>
            <a:r>
              <a:rPr lang="hu-HU" b="1" dirty="0" err="1" smtClean="0"/>
              <a:t>to</a:t>
            </a:r>
            <a:r>
              <a:rPr lang="hu-HU" b="1" dirty="0" smtClean="0"/>
              <a:t> </a:t>
            </a:r>
            <a:r>
              <a:rPr lang="hu-HU" b="1" dirty="0" err="1" smtClean="0"/>
              <a:t>generate</a:t>
            </a:r>
            <a:r>
              <a:rPr lang="hu-HU" b="1" dirty="0" smtClean="0"/>
              <a:t> an image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  <a:r>
              <a:rPr lang="hu-HU" b="1" dirty="0" err="1" smtClean="0"/>
              <a:t>one</a:t>
            </a:r>
            <a:r>
              <a:rPr lang="hu-HU" b="1" dirty="0" smtClean="0"/>
              <a:t> </a:t>
            </a:r>
            <a:r>
              <a:rPr lang="hu-HU" b="1" dirty="0" err="1" smtClean="0"/>
              <a:t>occasion</a:t>
            </a:r>
            <a:r>
              <a:rPr lang="hu-HU" b="1" dirty="0" smtClean="0"/>
              <a:t> and text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  <a:r>
              <a:rPr lang="hu-HU" b="1" dirty="0" err="1" smtClean="0"/>
              <a:t>another</a:t>
            </a:r>
            <a:r>
              <a:rPr lang="hu-HU" dirty="0" smtClean="0"/>
              <a:t>, </a:t>
            </a: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endParaRPr lang="hu-HU" dirty="0" smtClean="0"/>
          </a:p>
          <a:p>
            <a:pPr lvl="1"/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hidden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closer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shared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a </a:t>
            </a:r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and an 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, i.e.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weights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endParaRPr lang="hu-HU" dirty="0" smtClean="0"/>
          </a:p>
          <a:p>
            <a:pPr lvl="1"/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their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near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output </a:t>
            </a:r>
            <a:r>
              <a:rPr lang="hu-HU" dirty="0" err="1" smtClean="0"/>
              <a:t>layer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necessarily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endParaRPr lang="hu-HU" dirty="0" smtClean="0"/>
          </a:p>
          <a:p>
            <a:pPr lvl="1"/>
            <a:r>
              <a:rPr lang="hu-HU" dirty="0" smtClean="0"/>
              <a:t>ergo: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ChatGPT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Gemini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r>
              <a:rPr lang="hu-HU" dirty="0" smtClean="0"/>
              <a:t> text and </a:t>
            </a:r>
            <a:r>
              <a:rPr lang="hu-HU" dirty="0" err="1" smtClean="0"/>
              <a:t>images</a:t>
            </a:r>
            <a:r>
              <a:rPr lang="hu-HU" dirty="0" smtClean="0"/>
              <a:t>,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surely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, i.e. „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AI</a:t>
            </a:r>
            <a:r>
              <a:rPr lang="hu-HU" dirty="0" smtClean="0"/>
              <a:t>”,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rather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attached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interface</a:t>
            </a:r>
            <a:r>
              <a:rPr lang="hu-HU" dirty="0" smtClean="0"/>
              <a:t>: an image </a:t>
            </a:r>
            <a:r>
              <a:rPr lang="hu-HU" dirty="0" err="1" smtClean="0"/>
              <a:t>generator</a:t>
            </a:r>
            <a:r>
              <a:rPr lang="hu-HU" dirty="0" smtClean="0"/>
              <a:t> and a text </a:t>
            </a:r>
            <a:r>
              <a:rPr lang="hu-HU" dirty="0" err="1" smtClean="0"/>
              <a:t>generator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several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52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Conditional</a:t>
            </a:r>
            <a:r>
              <a:rPr lang="hu-HU" dirty="0"/>
              <a:t> Image </a:t>
            </a:r>
            <a:r>
              <a:rPr lang="hu-HU" dirty="0" err="1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multimodel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(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OpenAI</a:t>
            </a:r>
            <a:r>
              <a:rPr lang="hu-HU" dirty="0" smtClean="0"/>
              <a:t>), </a:t>
            </a:r>
            <a:r>
              <a:rPr lang="hu-HU" dirty="0" err="1" smtClean="0"/>
              <a:t>January</a:t>
            </a:r>
            <a:r>
              <a:rPr lang="hu-HU" dirty="0" smtClean="0"/>
              <a:t> 2021:</a:t>
            </a:r>
          </a:p>
          <a:p>
            <a:pPr lvl="1"/>
            <a:r>
              <a:rPr lang="hu-HU" dirty="0" smtClean="0"/>
              <a:t>DALL-E</a:t>
            </a:r>
            <a:r>
              <a:rPr lang="hu-HU" dirty="0"/>
              <a:t>: </a:t>
            </a:r>
            <a:r>
              <a:rPr lang="hu-HU" dirty="0" err="1" smtClean="0"/>
              <a:t>uses</a:t>
            </a:r>
            <a:r>
              <a:rPr lang="hu-HU" dirty="0" smtClean="0"/>
              <a:t> GPT-3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interpret</a:t>
            </a:r>
            <a:r>
              <a:rPr lang="hu-HU" dirty="0" smtClean="0"/>
              <a:t> a text prompt and a </a:t>
            </a:r>
            <a:r>
              <a:rPr lang="hu-HU" dirty="0" err="1" smtClean="0"/>
              <a:t>VAE</a:t>
            </a:r>
            <a:r>
              <a:rPr lang="hu-HU" dirty="0" smtClean="0"/>
              <a:t> </a:t>
            </a:r>
            <a:r>
              <a:rPr lang="hu-HU" dirty="0" err="1" smtClean="0"/>
              <a:t>decoder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/>
              <a:t> </a:t>
            </a:r>
            <a:r>
              <a:rPr lang="hu-HU" dirty="0" smtClean="0"/>
              <a:t>of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hidden</a:t>
            </a:r>
            <a:r>
              <a:rPr lang="hu-HU" dirty="0" smtClean="0"/>
              <a:t> </a:t>
            </a:r>
            <a:r>
              <a:rPr lang="hu-HU" dirty="0" err="1" smtClean="0"/>
              <a:t>layer</a:t>
            </a:r>
            <a:r>
              <a:rPr lang="hu-HU" dirty="0" smtClean="0"/>
              <a:t> </a:t>
            </a:r>
            <a:r>
              <a:rPr lang="hu-HU" dirty="0" err="1" smtClean="0"/>
              <a:t>representation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text</a:t>
            </a:r>
          </a:p>
          <a:p>
            <a:pPr lvl="1"/>
            <a:r>
              <a:rPr lang="hu-HU" dirty="0" err="1" smtClean="0"/>
              <a:t>CLIP</a:t>
            </a:r>
            <a:r>
              <a:rPr lang="hu-HU" dirty="0" smtClean="0"/>
              <a:t>: </a:t>
            </a:r>
            <a:r>
              <a:rPr lang="hu-HU" dirty="0" err="1" smtClean="0"/>
              <a:t>specifically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representation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endParaRPr lang="hu-HU" dirty="0" smtClean="0"/>
          </a:p>
          <a:p>
            <a:pPr lvl="2"/>
            <a:r>
              <a:rPr lang="hu-HU" dirty="0" err="1" smtClean="0"/>
              <a:t>given</a:t>
            </a:r>
            <a:r>
              <a:rPr lang="hu-HU" dirty="0" smtClean="0"/>
              <a:t> a </a:t>
            </a:r>
            <a:r>
              <a:rPr lang="hu-HU" dirty="0" err="1" smtClean="0"/>
              <a:t>picture</a:t>
            </a:r>
            <a:r>
              <a:rPr lang="hu-HU" dirty="0" smtClean="0"/>
              <a:t> and a text </a:t>
            </a:r>
            <a:r>
              <a:rPr lang="hu-HU" dirty="0" err="1" smtClean="0"/>
              <a:t>describing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endParaRPr lang="hu-HU" dirty="0" smtClean="0"/>
          </a:p>
          <a:p>
            <a:pPr lvl="2"/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learns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predict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out of </a:t>
            </a:r>
            <a:r>
              <a:rPr lang="hu-HU" dirty="0" err="1" smtClean="0"/>
              <a:t>many</a:t>
            </a:r>
            <a:r>
              <a:rPr lang="hu-HU" dirty="0" smtClean="0"/>
              <a:t> (</a:t>
            </a:r>
            <a:r>
              <a:rPr lang="hu-HU" dirty="0" err="1" smtClean="0"/>
              <a:t>about</a:t>
            </a:r>
            <a:r>
              <a:rPr lang="hu-HU" dirty="0" smtClean="0"/>
              <a:t> 30,000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happens</a:t>
            </a:r>
            <a:r>
              <a:rPr lang="hu-HU" dirty="0" smtClean="0"/>
              <a:t>) </a:t>
            </a:r>
            <a:r>
              <a:rPr lang="hu-HU" dirty="0" err="1" smtClean="0"/>
              <a:t>textual</a:t>
            </a:r>
            <a:r>
              <a:rPr lang="hu-HU" dirty="0" smtClean="0"/>
              <a:t> </a:t>
            </a:r>
            <a:r>
              <a:rPr lang="hu-HU" dirty="0" err="1" smtClean="0"/>
              <a:t>descriptions</a:t>
            </a:r>
            <a:r>
              <a:rPr lang="hu-HU" dirty="0" smtClean="0"/>
              <a:t> </a:t>
            </a:r>
            <a:r>
              <a:rPr lang="hu-HU" dirty="0" err="1" smtClean="0"/>
              <a:t>belongs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image</a:t>
            </a:r>
          </a:p>
          <a:p>
            <a:pPr lvl="2"/>
            <a:r>
              <a:rPr lang="hu-HU" dirty="0" smtClean="0"/>
              <a:t>400 </a:t>
            </a:r>
            <a:r>
              <a:rPr lang="hu-HU" dirty="0" err="1" smtClean="0"/>
              <a:t>million</a:t>
            </a:r>
            <a:r>
              <a:rPr lang="hu-HU" dirty="0" smtClean="0"/>
              <a:t> image–</a:t>
            </a:r>
            <a:r>
              <a:rPr lang="hu-HU" dirty="0" err="1" smtClean="0"/>
              <a:t>description</a:t>
            </a:r>
            <a:r>
              <a:rPr lang="hu-HU" dirty="0" smtClean="0"/>
              <a:t> </a:t>
            </a:r>
            <a:r>
              <a:rPr lang="hu-HU" dirty="0" err="1" smtClean="0"/>
              <a:t>pairs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train</a:t>
            </a:r>
            <a:r>
              <a:rPr lang="hu-HU" dirty="0" smtClean="0"/>
              <a:t> </a:t>
            </a:r>
            <a:r>
              <a:rPr lang="hu-HU" dirty="0" err="1" smtClean="0"/>
              <a:t>CLIP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306712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Conditional</a:t>
            </a:r>
            <a:r>
              <a:rPr lang="hu-HU" dirty="0"/>
              <a:t> Image </a:t>
            </a:r>
            <a:r>
              <a:rPr lang="hu-HU" dirty="0" err="1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smtClean="0"/>
              <a:t>General </a:t>
            </a:r>
            <a:r>
              <a:rPr lang="hu-HU" sz="1800" dirty="0" err="1" smtClean="0"/>
              <a:t>schema</a:t>
            </a:r>
            <a:r>
              <a:rPr lang="hu-HU" sz="1800" dirty="0" smtClean="0"/>
              <a:t> of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procedure</a:t>
            </a:r>
            <a:r>
              <a:rPr lang="hu-HU" sz="1800" dirty="0" smtClean="0"/>
              <a:t>:</a:t>
            </a:r>
          </a:p>
          <a:p>
            <a:pPr lvl="1"/>
            <a:r>
              <a:rPr lang="hu-HU" sz="1600" dirty="0" err="1" smtClean="0"/>
              <a:t>we</a:t>
            </a:r>
            <a:r>
              <a:rPr lang="hu-HU" sz="1600" dirty="0" smtClean="0"/>
              <a:t> start out </a:t>
            </a:r>
            <a:r>
              <a:rPr lang="hu-HU" sz="1600" dirty="0" err="1" smtClean="0"/>
              <a:t>with</a:t>
            </a:r>
            <a:r>
              <a:rPr lang="hu-HU" sz="1600" dirty="0" smtClean="0"/>
              <a:t> a text, </a:t>
            </a:r>
            <a:r>
              <a:rPr lang="hu-HU" sz="1600" dirty="0" err="1" smtClean="0"/>
              <a:t>this</a:t>
            </a:r>
            <a:r>
              <a:rPr lang="hu-HU" sz="1600" dirty="0" smtClean="0"/>
              <a:t> is </a:t>
            </a:r>
            <a:r>
              <a:rPr lang="hu-HU" sz="1600" dirty="0" err="1" smtClean="0"/>
              <a:t>transformed</a:t>
            </a:r>
            <a:r>
              <a:rPr lang="hu-HU" sz="1600" dirty="0" smtClean="0"/>
              <a:t> </a:t>
            </a:r>
            <a:r>
              <a:rPr lang="hu-HU" sz="1600" dirty="0" err="1" smtClean="0"/>
              <a:t>by</a:t>
            </a:r>
            <a:r>
              <a:rPr lang="hu-HU" sz="1600" dirty="0" smtClean="0"/>
              <a:t> an </a:t>
            </a:r>
            <a:r>
              <a:rPr lang="hu-HU" sz="1600" dirty="0" err="1" smtClean="0"/>
              <a:t>encoder</a:t>
            </a:r>
            <a:r>
              <a:rPr lang="hu-HU" sz="1600" dirty="0" smtClean="0"/>
              <a:t> </a:t>
            </a:r>
            <a:r>
              <a:rPr lang="hu-HU" sz="1600" dirty="0" err="1" smtClean="0"/>
              <a:t>deep</a:t>
            </a:r>
            <a:r>
              <a:rPr lang="hu-HU" sz="1600" dirty="0" smtClean="0"/>
              <a:t> </a:t>
            </a:r>
            <a:r>
              <a:rPr lang="hu-HU" sz="1600" dirty="0" err="1" smtClean="0"/>
              <a:t>neural</a:t>
            </a:r>
            <a:r>
              <a:rPr lang="hu-HU" sz="1600" dirty="0" smtClean="0"/>
              <a:t> </a:t>
            </a:r>
            <a:r>
              <a:rPr lang="hu-HU" sz="1600" dirty="0" err="1" smtClean="0"/>
              <a:t>network</a:t>
            </a:r>
            <a:r>
              <a:rPr lang="hu-HU" sz="1600" dirty="0" smtClean="0"/>
              <a:t> (</a:t>
            </a:r>
            <a:r>
              <a:rPr lang="hu-HU" sz="1600" dirty="0" err="1" smtClean="0"/>
              <a:t>so-called</a:t>
            </a:r>
            <a:r>
              <a:rPr lang="hu-HU" sz="1600" dirty="0" smtClean="0"/>
              <a:t> text </a:t>
            </a:r>
            <a:r>
              <a:rPr lang="hu-HU" sz="1600" dirty="0" err="1" smtClean="0"/>
              <a:t>embedding</a:t>
            </a:r>
            <a:r>
              <a:rPr lang="hu-HU" sz="1600" dirty="0" smtClean="0"/>
              <a:t> </a:t>
            </a:r>
            <a:r>
              <a:rPr lang="hu-HU" sz="1600" dirty="0" err="1" smtClean="0"/>
              <a:t>model</a:t>
            </a:r>
            <a:r>
              <a:rPr lang="hu-HU" sz="1600" dirty="0" smtClean="0"/>
              <a:t>)</a:t>
            </a:r>
          </a:p>
          <a:p>
            <a:pPr lvl="1"/>
            <a:r>
              <a:rPr lang="hu-HU" sz="1600" dirty="0" err="1" smtClean="0"/>
              <a:t>this</a:t>
            </a:r>
            <a:r>
              <a:rPr lang="hu-HU" sz="1600" dirty="0" smtClean="0"/>
              <a:t> text </a:t>
            </a:r>
            <a:r>
              <a:rPr lang="hu-HU" sz="1600" dirty="0" err="1" smtClean="0"/>
              <a:t>embedding</a:t>
            </a:r>
            <a:r>
              <a:rPr lang="hu-HU" sz="1600" dirty="0" smtClean="0"/>
              <a:t>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represents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meaning</a:t>
            </a:r>
            <a:r>
              <a:rPr lang="hu-HU" sz="1600" dirty="0" smtClean="0"/>
              <a:t> of </a:t>
            </a:r>
            <a:r>
              <a:rPr lang="hu-HU" sz="1600" dirty="0" err="1" smtClean="0"/>
              <a:t>the</a:t>
            </a:r>
            <a:r>
              <a:rPr lang="hu-HU" sz="1600" dirty="0" smtClean="0"/>
              <a:t> text </a:t>
            </a:r>
            <a:r>
              <a:rPr lang="hu-HU" sz="1600" dirty="0" err="1" smtClean="0"/>
              <a:t>in</a:t>
            </a:r>
            <a:r>
              <a:rPr lang="hu-HU" sz="1600" dirty="0" smtClean="0"/>
              <a:t> a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space</a:t>
            </a:r>
            <a:r>
              <a:rPr lang="hu-HU" sz="1600" dirty="0" smtClean="0"/>
              <a:t> (</a:t>
            </a:r>
            <a:r>
              <a:rPr lang="hu-HU" sz="1600" dirty="0" err="1" smtClean="0"/>
              <a:t>typically</a:t>
            </a:r>
            <a:r>
              <a:rPr lang="hu-HU" sz="1600" dirty="0" smtClean="0"/>
              <a:t> </a:t>
            </a:r>
            <a:r>
              <a:rPr lang="hu-HU" sz="1600" dirty="0" err="1" smtClean="0"/>
              <a:t>hundreds</a:t>
            </a:r>
            <a:r>
              <a:rPr lang="hu-HU" sz="1600" dirty="0" smtClean="0"/>
              <a:t> of </a:t>
            </a:r>
            <a:r>
              <a:rPr lang="hu-HU" sz="1600" dirty="0" err="1" smtClean="0"/>
              <a:t>dimensions</a:t>
            </a:r>
            <a:r>
              <a:rPr lang="hu-HU" sz="1600" dirty="0" smtClean="0"/>
              <a:t>;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most </a:t>
            </a:r>
            <a:r>
              <a:rPr lang="hu-HU" sz="1600" dirty="0" err="1" smtClean="0"/>
              <a:t>generally</a:t>
            </a:r>
            <a:r>
              <a:rPr lang="hu-HU" sz="1600" dirty="0" smtClean="0"/>
              <a:t> </a:t>
            </a:r>
            <a:r>
              <a:rPr lang="hu-HU" sz="1600" dirty="0" err="1" smtClean="0"/>
              <a:t>used</a:t>
            </a:r>
            <a:r>
              <a:rPr lang="hu-HU" sz="1600" dirty="0" smtClean="0"/>
              <a:t> </a:t>
            </a:r>
            <a:r>
              <a:rPr lang="hu-HU" sz="1600" dirty="0" err="1" smtClean="0"/>
              <a:t>BERT</a:t>
            </a:r>
            <a:r>
              <a:rPr lang="hu-HU" sz="1600" dirty="0" smtClean="0"/>
              <a:t> </a:t>
            </a:r>
            <a:r>
              <a:rPr lang="hu-HU" sz="1600" dirty="0" err="1" smtClean="0"/>
              <a:t>family</a:t>
            </a:r>
            <a:r>
              <a:rPr lang="hu-HU" sz="1600" dirty="0" smtClean="0"/>
              <a:t> of </a:t>
            </a:r>
            <a:r>
              <a:rPr lang="hu-HU" sz="1600" dirty="0" err="1" smtClean="0"/>
              <a:t>encoder</a:t>
            </a:r>
            <a:r>
              <a:rPr lang="hu-HU" sz="1600" dirty="0" smtClean="0"/>
              <a:t> </a:t>
            </a:r>
            <a:r>
              <a:rPr lang="hu-HU" sz="1600" dirty="0" err="1" smtClean="0"/>
              <a:t>language</a:t>
            </a:r>
            <a:r>
              <a:rPr lang="hu-HU" sz="1600" dirty="0" smtClean="0"/>
              <a:t> </a:t>
            </a:r>
            <a:r>
              <a:rPr lang="hu-HU" sz="1600" dirty="0" err="1" smtClean="0"/>
              <a:t>models</a:t>
            </a:r>
            <a:r>
              <a:rPr lang="hu-HU" sz="1600" dirty="0" smtClean="0"/>
              <a:t>, </a:t>
            </a:r>
            <a:r>
              <a:rPr lang="hu-HU" sz="1600" dirty="0" err="1" smtClean="0"/>
              <a:t>it</a:t>
            </a:r>
            <a:r>
              <a:rPr lang="hu-HU" sz="1600" dirty="0" smtClean="0"/>
              <a:t>’s 768)</a:t>
            </a:r>
          </a:p>
          <a:p>
            <a:pPr lvl="2"/>
            <a:r>
              <a:rPr lang="hu-HU" sz="1400" dirty="0" smtClean="0"/>
              <a:t>DALL-E 2 </a:t>
            </a:r>
            <a:r>
              <a:rPr lang="hu-HU" sz="1400" dirty="0" err="1" smtClean="0"/>
              <a:t>uses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</a:t>
            </a:r>
            <a:r>
              <a:rPr lang="hu-HU" sz="1400" dirty="0" err="1" smtClean="0"/>
              <a:t>CLIP</a:t>
            </a:r>
            <a:r>
              <a:rPr lang="hu-HU" sz="1400" dirty="0" smtClean="0"/>
              <a:t> </a:t>
            </a:r>
            <a:r>
              <a:rPr lang="hu-HU" sz="1400" dirty="0" err="1" smtClean="0"/>
              <a:t>model</a:t>
            </a:r>
            <a:r>
              <a:rPr lang="hu-HU" sz="1400" dirty="0" smtClean="0"/>
              <a:t> </a:t>
            </a:r>
            <a:r>
              <a:rPr lang="hu-HU" sz="1400" dirty="0" err="1" smtClean="0"/>
              <a:t>to</a:t>
            </a:r>
            <a:r>
              <a:rPr lang="hu-HU" sz="1400" dirty="0" smtClean="0"/>
              <a:t> </a:t>
            </a:r>
            <a:r>
              <a:rPr lang="hu-HU" sz="1400" dirty="0" err="1" smtClean="0"/>
              <a:t>calculate</a:t>
            </a:r>
            <a:r>
              <a:rPr lang="hu-HU" sz="1400" dirty="0" smtClean="0"/>
              <a:t> </a:t>
            </a:r>
            <a:r>
              <a:rPr lang="hu-HU" sz="1400" dirty="0" err="1" smtClean="0"/>
              <a:t>the</a:t>
            </a:r>
            <a:r>
              <a:rPr lang="hu-HU" sz="1400" dirty="0" smtClean="0"/>
              <a:t> text </a:t>
            </a:r>
            <a:r>
              <a:rPr lang="hu-HU" sz="1400" dirty="0" err="1" smtClean="0"/>
              <a:t>vector</a:t>
            </a:r>
            <a:endParaRPr lang="hu-HU" sz="1400" dirty="0" smtClean="0"/>
          </a:p>
          <a:p>
            <a:pPr lvl="1"/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representing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meaning</a:t>
            </a:r>
            <a:r>
              <a:rPr lang="hu-HU" sz="1600" dirty="0" smtClean="0"/>
              <a:t> of </a:t>
            </a:r>
            <a:r>
              <a:rPr lang="hu-HU" sz="1600" dirty="0" err="1" smtClean="0"/>
              <a:t>the</a:t>
            </a:r>
            <a:r>
              <a:rPr lang="hu-HU" sz="1600" dirty="0" smtClean="0"/>
              <a:t> text is </a:t>
            </a:r>
            <a:r>
              <a:rPr lang="hu-HU" sz="1600" dirty="0" err="1" smtClean="0"/>
              <a:t>transformed</a:t>
            </a:r>
            <a:r>
              <a:rPr lang="hu-HU" sz="1600" dirty="0" smtClean="0"/>
              <a:t> </a:t>
            </a:r>
            <a:r>
              <a:rPr lang="hu-HU" sz="1600" dirty="0" err="1" smtClean="0"/>
              <a:t>into</a:t>
            </a:r>
            <a:r>
              <a:rPr lang="hu-HU" sz="1600" dirty="0" smtClean="0"/>
              <a:t> a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representing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meaning</a:t>
            </a:r>
            <a:r>
              <a:rPr lang="hu-HU" sz="1600" dirty="0" smtClean="0"/>
              <a:t> of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 </a:t>
            </a:r>
            <a:r>
              <a:rPr lang="hu-HU" sz="1600" dirty="0" err="1" smtClean="0"/>
              <a:t>using</a:t>
            </a:r>
            <a:r>
              <a:rPr lang="hu-HU" sz="1600" dirty="0" smtClean="0"/>
              <a:t> </a:t>
            </a:r>
            <a:r>
              <a:rPr lang="hu-HU" sz="1600" dirty="0" err="1" smtClean="0"/>
              <a:t>neural</a:t>
            </a:r>
            <a:r>
              <a:rPr lang="hu-HU" sz="1600" dirty="0" smtClean="0"/>
              <a:t> </a:t>
            </a:r>
            <a:r>
              <a:rPr lang="hu-HU" sz="1600" dirty="0" err="1" smtClean="0"/>
              <a:t>network</a:t>
            </a:r>
            <a:r>
              <a:rPr lang="hu-HU" sz="1600" dirty="0" smtClean="0"/>
              <a:t> </a:t>
            </a:r>
            <a:r>
              <a:rPr lang="hu-HU" sz="1600" dirty="0" err="1" smtClean="0"/>
              <a:t>layers</a:t>
            </a:r>
            <a:r>
              <a:rPr lang="hu-HU" sz="1600" dirty="0" smtClean="0"/>
              <a:t> (prior)</a:t>
            </a:r>
          </a:p>
          <a:p>
            <a:pPr lvl="1"/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representing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image </a:t>
            </a:r>
            <a:r>
              <a:rPr lang="hu-HU" sz="1600" dirty="0" err="1" smtClean="0"/>
              <a:t>defines</a:t>
            </a:r>
            <a:r>
              <a:rPr lang="hu-HU" sz="1600" dirty="0" smtClean="0"/>
              <a:t> a </a:t>
            </a:r>
            <a:r>
              <a:rPr lang="hu-HU" sz="1600" dirty="0" err="1" smtClean="0"/>
              <a:t>point</a:t>
            </a:r>
            <a:r>
              <a:rPr lang="hu-HU" sz="1600" dirty="0" smtClean="0"/>
              <a:t> </a:t>
            </a:r>
            <a:r>
              <a:rPr lang="hu-HU" sz="1600" dirty="0" err="1" smtClean="0"/>
              <a:t>in</a:t>
            </a:r>
            <a:r>
              <a:rPr lang="hu-HU" sz="1600" dirty="0" smtClean="0"/>
              <a:t> </a:t>
            </a:r>
            <a:r>
              <a:rPr lang="hu-HU" sz="1600" dirty="0" err="1" smtClean="0"/>
              <a:t>a</a:t>
            </a:r>
            <a:r>
              <a:rPr lang="hu-HU" sz="1600" dirty="0" smtClean="0"/>
              <a:t> </a:t>
            </a:r>
            <a:r>
              <a:rPr lang="hu-HU" sz="1600" dirty="0" err="1" smtClean="0"/>
              <a:t>latent</a:t>
            </a:r>
            <a:r>
              <a:rPr lang="hu-HU" sz="1600" dirty="0" smtClean="0"/>
              <a:t> </a:t>
            </a:r>
            <a:r>
              <a:rPr lang="hu-HU" sz="1600" dirty="0" err="1" smtClean="0"/>
              <a:t>vector</a:t>
            </a:r>
            <a:r>
              <a:rPr lang="hu-HU" sz="1600" dirty="0" smtClean="0"/>
              <a:t> </a:t>
            </a:r>
            <a:r>
              <a:rPr lang="hu-HU" sz="1600" dirty="0" err="1" smtClean="0"/>
              <a:t>space</a:t>
            </a:r>
            <a:r>
              <a:rPr lang="hu-HU" sz="1600" dirty="0" smtClean="0"/>
              <a:t>, </a:t>
            </a:r>
            <a:r>
              <a:rPr lang="hu-HU" sz="1600" dirty="0" err="1" smtClean="0"/>
              <a:t>this</a:t>
            </a:r>
            <a:r>
              <a:rPr lang="hu-HU" sz="1600" dirty="0" smtClean="0"/>
              <a:t> is </a:t>
            </a:r>
            <a:r>
              <a:rPr lang="hu-HU" sz="1600" dirty="0" err="1" smtClean="0"/>
              <a:t>decoded</a:t>
            </a:r>
            <a:r>
              <a:rPr lang="hu-HU" sz="1600" dirty="0" smtClean="0"/>
              <a:t> </a:t>
            </a:r>
            <a:r>
              <a:rPr lang="hu-HU" sz="1600" dirty="0" err="1" smtClean="0"/>
              <a:t>using</a:t>
            </a:r>
            <a:r>
              <a:rPr lang="hu-HU" sz="1600" dirty="0" smtClean="0"/>
              <a:t> </a:t>
            </a:r>
            <a:r>
              <a:rPr lang="hu-HU" sz="1600" dirty="0" err="1" smtClean="0"/>
              <a:t>the</a:t>
            </a:r>
            <a:r>
              <a:rPr lang="hu-HU" sz="1600" dirty="0" smtClean="0"/>
              <a:t> </a:t>
            </a:r>
            <a:r>
              <a:rPr lang="hu-HU" sz="1600" dirty="0" err="1" smtClean="0"/>
              <a:t>familiar</a:t>
            </a:r>
            <a:r>
              <a:rPr lang="hu-HU" sz="1600" dirty="0" smtClean="0"/>
              <a:t> </a:t>
            </a:r>
            <a:r>
              <a:rPr lang="hu-HU" sz="1600" dirty="0" err="1" smtClean="0"/>
              <a:t>methods</a:t>
            </a:r>
            <a:r>
              <a:rPr lang="hu-HU" sz="1600" dirty="0" smtClean="0"/>
              <a:t>, </a:t>
            </a:r>
            <a:r>
              <a:rPr lang="hu-HU" sz="1600" dirty="0" err="1" smtClean="0"/>
              <a:t>e.g</a:t>
            </a:r>
            <a:r>
              <a:rPr lang="hu-HU" sz="1600" dirty="0" smtClean="0"/>
              <a:t>. a </a:t>
            </a:r>
            <a:r>
              <a:rPr lang="hu-HU" sz="1600" dirty="0" err="1" smtClean="0"/>
              <a:t>VAE</a:t>
            </a:r>
            <a:endParaRPr lang="hu-HU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06" y="4797152"/>
            <a:ext cx="633412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11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Development</a:t>
            </a:r>
            <a:r>
              <a:rPr lang="hu-HU" dirty="0" smtClean="0"/>
              <a:t> of Image </a:t>
            </a:r>
            <a:r>
              <a:rPr lang="hu-HU" dirty="0" err="1" smtClean="0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2010s: </a:t>
            </a:r>
            <a:r>
              <a:rPr lang="hu-HU" sz="2000" dirty="0" err="1" smtClean="0"/>
              <a:t>GAN</a:t>
            </a:r>
            <a:r>
              <a:rPr lang="hu-HU" sz="2000" dirty="0" smtClean="0"/>
              <a:t> </a:t>
            </a:r>
            <a:r>
              <a:rPr lang="hu-HU" sz="2000" dirty="0" err="1" smtClean="0"/>
              <a:t>was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dominant</a:t>
            </a:r>
            <a:r>
              <a:rPr lang="hu-HU" sz="2000" dirty="0" smtClean="0"/>
              <a:t> </a:t>
            </a:r>
            <a:r>
              <a:rPr lang="hu-HU" sz="2000" dirty="0" err="1" smtClean="0"/>
              <a:t>technology</a:t>
            </a:r>
            <a:endParaRPr lang="hu-HU" sz="2000" dirty="0" smtClean="0"/>
          </a:p>
          <a:p>
            <a:r>
              <a:rPr lang="hu-HU" sz="2000" dirty="0" smtClean="0"/>
              <a:t>2020s: </a:t>
            </a:r>
            <a:r>
              <a:rPr lang="hu-HU" sz="2000" dirty="0" err="1" smtClean="0"/>
              <a:t>diffusion</a:t>
            </a:r>
            <a:r>
              <a:rPr lang="hu-HU" sz="2000" dirty="0" smtClean="0"/>
              <a:t> </a:t>
            </a:r>
            <a:r>
              <a:rPr lang="hu-HU" sz="2000" dirty="0" err="1" smtClean="0"/>
              <a:t>models</a:t>
            </a:r>
            <a:endParaRPr lang="hu-HU" sz="2000" dirty="0" smtClean="0"/>
          </a:p>
          <a:p>
            <a:r>
              <a:rPr lang="hu-HU" sz="2000" dirty="0" err="1" smtClean="0"/>
              <a:t>Source</a:t>
            </a:r>
            <a:r>
              <a:rPr lang="hu-HU" sz="2000" dirty="0" smtClean="0"/>
              <a:t>: </a:t>
            </a:r>
            <a:r>
              <a:rPr lang="hu-HU" sz="2000" dirty="0"/>
              <a:t>Foster: </a:t>
            </a:r>
            <a:r>
              <a:rPr lang="hu-HU" sz="2000" i="1" dirty="0" err="1"/>
              <a:t>Generative</a:t>
            </a:r>
            <a:r>
              <a:rPr lang="hu-HU" sz="2000" i="1" dirty="0"/>
              <a:t> Deep </a:t>
            </a:r>
            <a:r>
              <a:rPr lang="hu-HU" sz="2000" i="1" dirty="0" err="1"/>
              <a:t>Learning</a:t>
            </a:r>
            <a:r>
              <a:rPr lang="hu-HU" sz="2000" i="1" dirty="0"/>
              <a:t>, </a:t>
            </a:r>
            <a:r>
              <a:rPr lang="hu-HU" sz="2000" dirty="0" smtClean="0"/>
              <a:t>2nd </a:t>
            </a:r>
            <a:r>
              <a:rPr lang="hu-HU" sz="2000" dirty="0" err="1" smtClean="0"/>
              <a:t>ed</a:t>
            </a:r>
            <a:r>
              <a:rPr lang="hu-HU" sz="2000" dirty="0" smtClean="0"/>
              <a:t>., </a:t>
            </a:r>
            <a:r>
              <a:rPr lang="hu-HU" sz="2000" dirty="0"/>
              <a:t>O’</a:t>
            </a:r>
            <a:r>
              <a:rPr lang="hu-HU" sz="2000" dirty="0" err="1"/>
              <a:t>Reilly</a:t>
            </a:r>
            <a:r>
              <a:rPr lang="hu-HU" sz="2000" dirty="0"/>
              <a:t>, 2024, 7</a:t>
            </a:r>
            <a:r>
              <a:rPr lang="hu-HU" sz="2000" dirty="0" smtClean="0"/>
              <a:t>.</a:t>
            </a:r>
            <a:endParaRPr lang="hu-HU" sz="2000" dirty="0"/>
          </a:p>
          <a:p>
            <a:endParaRPr lang="en-GB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6389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3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methods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unconditioned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generates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freely</a:t>
            </a:r>
            <a:endParaRPr lang="hu-HU" dirty="0" smtClean="0"/>
          </a:p>
          <a:p>
            <a:pPr lvl="2"/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learn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r>
              <a:rPr lang="hu-HU" dirty="0" smtClean="0"/>
              <a:t> </a:t>
            </a:r>
            <a:r>
              <a:rPr lang="hu-HU" dirty="0" err="1" smtClean="0"/>
              <a:t>features</a:t>
            </a:r>
            <a:r>
              <a:rPr lang="hu-HU" dirty="0" smtClean="0"/>
              <a:t> of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showing</a:t>
            </a:r>
            <a:r>
              <a:rPr lang="hu-HU" dirty="0" smtClean="0"/>
              <a:t>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motifs</a:t>
            </a:r>
            <a:r>
              <a:rPr lang="hu-HU" dirty="0" smtClean="0"/>
              <a:t> (</a:t>
            </a:r>
            <a:r>
              <a:rPr lang="hu-HU" dirty="0" err="1" smtClean="0"/>
              <a:t>faces</a:t>
            </a:r>
            <a:r>
              <a:rPr lang="hu-HU" dirty="0" smtClean="0"/>
              <a:t>, </a:t>
            </a:r>
            <a:r>
              <a:rPr lang="hu-HU" dirty="0" err="1" smtClean="0"/>
              <a:t>cars</a:t>
            </a:r>
            <a:r>
              <a:rPr lang="hu-HU" dirty="0" smtClean="0"/>
              <a:t>, </a:t>
            </a:r>
            <a:r>
              <a:rPr lang="hu-HU" dirty="0" err="1" smtClean="0"/>
              <a:t>animals</a:t>
            </a:r>
            <a:r>
              <a:rPr lang="hu-HU" dirty="0" smtClean="0"/>
              <a:t>, etc.)</a:t>
            </a:r>
          </a:p>
          <a:p>
            <a:pPr lvl="3"/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classification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an </a:t>
            </a:r>
            <a:r>
              <a:rPr lang="hu-HU" dirty="0" err="1" smtClean="0"/>
              <a:t>autoencoder</a:t>
            </a:r>
            <a:endParaRPr lang="hu-HU" dirty="0" smtClean="0"/>
          </a:p>
          <a:p>
            <a:pPr lvl="2"/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is </a:t>
            </a:r>
            <a:r>
              <a:rPr lang="hu-HU" dirty="0" err="1" smtClean="0"/>
              <a:t>modified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predictions</a:t>
            </a:r>
            <a:endParaRPr lang="hu-HU" dirty="0" smtClean="0"/>
          </a:p>
          <a:p>
            <a:pPr lvl="1"/>
            <a:r>
              <a:rPr lang="hu-HU" dirty="0" err="1" smtClean="0"/>
              <a:t>conditioned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: input </a:t>
            </a:r>
            <a:r>
              <a:rPr lang="hu-HU" dirty="0" err="1" smtClean="0"/>
              <a:t>can</a:t>
            </a:r>
            <a:r>
              <a:rPr lang="hu-HU" dirty="0" smtClean="0"/>
              <a:t> be (</a:t>
            </a:r>
            <a:r>
              <a:rPr lang="hu-HU" dirty="0" err="1" smtClean="0"/>
              <a:t>typically</a:t>
            </a:r>
            <a:r>
              <a:rPr lang="hu-HU" dirty="0" smtClean="0"/>
              <a:t>) text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, output is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text, out: </a:t>
            </a:r>
            <a:r>
              <a:rPr lang="hu-HU" dirty="0" err="1" smtClean="0"/>
              <a:t>new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image, out: </a:t>
            </a:r>
            <a:r>
              <a:rPr lang="hu-HU" dirty="0" err="1" smtClean="0"/>
              <a:t>modified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text and image, out: </a:t>
            </a:r>
            <a:r>
              <a:rPr lang="hu-HU" dirty="0" err="1" smtClean="0"/>
              <a:t>modified</a:t>
            </a:r>
            <a:r>
              <a:rPr lang="hu-HU" dirty="0" smtClean="0"/>
              <a:t> image</a:t>
            </a:r>
          </a:p>
          <a:p>
            <a:pPr lvl="2"/>
            <a:r>
              <a:rPr lang="hu-HU" dirty="0" err="1" smtClean="0"/>
              <a:t>in</a:t>
            </a:r>
            <a:r>
              <a:rPr lang="hu-HU" dirty="0" smtClean="0"/>
              <a:t>: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(+ </a:t>
            </a:r>
            <a:r>
              <a:rPr lang="hu-HU" dirty="0" err="1" smtClean="0"/>
              <a:t>possibly</a:t>
            </a:r>
            <a:r>
              <a:rPr lang="hu-HU" dirty="0" smtClean="0"/>
              <a:t> text), out: </a:t>
            </a:r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159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5896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pw/AP1GczM5Lie-wiCNUMScd4WrUKtAl7TC_CiazgmrmwKjfTWzgupkaOxPw1U416clIizJtjT2HXepvI-RILO5EIsBNlu47SAXGjcKqyHNelNLslsWsasiBk72vO6P_GjCIjCDcAxtDFTaCPDo_EcsEsEZvuPS=w2194-h123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" y="692696"/>
            <a:ext cx="8960564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rtalom helye 2"/>
          <p:cNvSpPr txBox="1">
            <a:spLocks/>
          </p:cNvSpPr>
          <p:nvPr/>
        </p:nvSpPr>
        <p:spPr>
          <a:xfrm>
            <a:off x="435896" y="20608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4"/>
              </a:rPr>
              <a:t>Google</a:t>
            </a:r>
            <a:r>
              <a:rPr lang="hu-HU" dirty="0" smtClean="0">
                <a:hlinkClick r:id="rId4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Beginnings</a:t>
            </a:r>
            <a:r>
              <a:rPr lang="hu-HU" dirty="0" smtClean="0"/>
              <a:t>: image </a:t>
            </a:r>
            <a:r>
              <a:rPr lang="hu-HU" dirty="0" err="1" smtClean="0"/>
              <a:t>generation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 smtClean="0"/>
              <a:t>neural</a:t>
            </a:r>
            <a:r>
              <a:rPr lang="hu-HU" dirty="0" smtClean="0"/>
              <a:t> </a:t>
            </a:r>
            <a:r>
              <a:rPr lang="hu-HU" dirty="0" err="1" smtClean="0"/>
              <a:t>networks</a:t>
            </a:r>
            <a:r>
              <a:rPr lang="hu-HU" dirty="0" smtClean="0"/>
              <a:t> (</a:t>
            </a:r>
            <a:r>
              <a:rPr lang="hu-HU" dirty="0" err="1" smtClean="0"/>
              <a:t>CNNs</a:t>
            </a:r>
            <a:r>
              <a:rPr lang="hu-HU" dirty="0" smtClean="0"/>
              <a:t>) </a:t>
            </a:r>
            <a:r>
              <a:rPr lang="hu-HU" dirty="0" err="1" smtClean="0"/>
              <a:t>in</a:t>
            </a:r>
            <a:r>
              <a:rPr lang="hu-HU" dirty="0" smtClean="0"/>
              <a:t> 2014/15, </a:t>
            </a:r>
            <a:r>
              <a:rPr lang="hu-HU" dirty="0" err="1" smtClean="0"/>
              <a:t>Google</a:t>
            </a:r>
            <a:r>
              <a:rPr lang="hu-HU" dirty="0" smtClean="0"/>
              <a:t> </a:t>
            </a:r>
            <a:r>
              <a:rPr lang="hu-HU" dirty="0" err="1" smtClean="0">
                <a:hlinkClick r:id="rId2"/>
              </a:rPr>
              <a:t>DeepDream</a:t>
            </a:r>
            <a:endParaRPr lang="hu-HU" dirty="0" smtClean="0"/>
          </a:p>
          <a:p>
            <a:r>
              <a:rPr lang="hu-HU" dirty="0" err="1" smtClean="0"/>
              <a:t>Problem</a:t>
            </a:r>
            <a:r>
              <a:rPr lang="hu-HU" dirty="0" smtClean="0"/>
              <a:t>: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visualise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a CNN </a:t>
            </a:r>
            <a:r>
              <a:rPr lang="hu-HU" dirty="0" err="1" smtClean="0"/>
              <a:t>knows</a:t>
            </a:r>
            <a:endParaRPr lang="hu-HU" dirty="0" smtClean="0"/>
          </a:p>
          <a:p>
            <a:pPr lvl="1"/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possibility</a:t>
            </a:r>
            <a:r>
              <a:rPr lang="hu-HU" dirty="0" smtClean="0"/>
              <a:t>: </a:t>
            </a:r>
            <a:r>
              <a:rPr lang="hu-HU" dirty="0" err="1" smtClean="0"/>
              <a:t>inspect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filters</a:t>
            </a:r>
            <a:endParaRPr lang="hu-HU" dirty="0" smtClean="0"/>
          </a:p>
          <a:p>
            <a:pPr lvl="1"/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option</a:t>
            </a:r>
            <a:r>
              <a:rPr lang="hu-HU" dirty="0" smtClean="0"/>
              <a:t>: </a:t>
            </a:r>
            <a:r>
              <a:rPr lang="hu-HU" dirty="0" err="1" smtClean="0"/>
              <a:t>give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trained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an image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show </a:t>
            </a:r>
            <a:r>
              <a:rPr lang="hu-HU" dirty="0" err="1" smtClean="0"/>
              <a:t>anything</a:t>
            </a:r>
            <a:r>
              <a:rPr lang="hu-HU" dirty="0" smtClean="0"/>
              <a:t>, </a:t>
            </a: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classified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banana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confidence</a:t>
            </a:r>
            <a:r>
              <a:rPr lang="hu-HU" dirty="0" smtClean="0"/>
              <a:t> 0.00003;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apply</a:t>
            </a:r>
            <a:r>
              <a:rPr lang="hu-HU" dirty="0" smtClean="0"/>
              <a:t> </a:t>
            </a:r>
            <a:r>
              <a:rPr lang="hu-HU" dirty="0" err="1" smtClean="0"/>
              <a:t>gradient</a:t>
            </a:r>
            <a:r>
              <a:rPr lang="hu-HU" dirty="0" smtClean="0"/>
              <a:t> </a:t>
            </a:r>
            <a:r>
              <a:rPr lang="hu-HU" dirty="0" err="1" smtClean="0"/>
              <a:t>descent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weights</a:t>
            </a:r>
            <a:r>
              <a:rPr lang="hu-HU" dirty="0" smtClean="0"/>
              <a:t> </a:t>
            </a:r>
            <a:r>
              <a:rPr lang="hu-HU" b="1" dirty="0" err="1" smtClean="0"/>
              <a:t>but</a:t>
            </a:r>
            <a:r>
              <a:rPr lang="hu-HU" b="1" dirty="0" smtClean="0"/>
              <a:t> </a:t>
            </a:r>
            <a:r>
              <a:rPr lang="hu-HU" b="1" dirty="0" err="1" smtClean="0"/>
              <a:t>rather</a:t>
            </a:r>
            <a:r>
              <a:rPr lang="hu-HU" b="1" dirty="0" smtClean="0"/>
              <a:t> </a:t>
            </a:r>
            <a:r>
              <a:rPr lang="hu-HU" b="1" dirty="0" err="1" smtClean="0"/>
              <a:t>the</a:t>
            </a:r>
            <a:r>
              <a:rPr lang="hu-HU" b="1" dirty="0" smtClean="0"/>
              <a:t> </a:t>
            </a:r>
            <a:r>
              <a:rPr lang="hu-HU" b="1" dirty="0" err="1" smtClean="0"/>
              <a:t>pixels</a:t>
            </a:r>
            <a:r>
              <a:rPr lang="hu-HU" b="1" dirty="0" smtClean="0"/>
              <a:t> of </a:t>
            </a:r>
            <a:r>
              <a:rPr lang="hu-HU" b="1" dirty="0" err="1" smtClean="0"/>
              <a:t>the</a:t>
            </a:r>
            <a:r>
              <a:rPr lang="hu-HU" b="1" dirty="0" smtClean="0"/>
              <a:t> input image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image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be </a:t>
            </a:r>
            <a:r>
              <a:rPr lang="hu-HU" dirty="0" err="1" smtClean="0"/>
              <a:t>recognised</a:t>
            </a:r>
            <a:r>
              <a:rPr lang="hu-HU" dirty="0" smtClean="0"/>
              <a:t> </a:t>
            </a:r>
            <a:r>
              <a:rPr lang="hu-HU" b="1" dirty="0" smtClean="0"/>
              <a:t>a bit more </a:t>
            </a:r>
            <a:r>
              <a:rPr lang="hu-HU" b="1" dirty="0" err="1" smtClean="0"/>
              <a:t>as</a:t>
            </a:r>
            <a:r>
              <a:rPr lang="hu-HU" b="1" dirty="0" smtClean="0"/>
              <a:t> a </a:t>
            </a:r>
            <a:r>
              <a:rPr lang="hu-HU" b="1" dirty="0" err="1" smtClean="0"/>
              <a:t>banana</a:t>
            </a:r>
            <a:r>
              <a:rPr lang="hu-HU" b="1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iteration</a:t>
            </a:r>
            <a:endParaRPr lang="hu-HU" dirty="0" smtClean="0"/>
          </a:p>
          <a:p>
            <a:pPr lvl="2"/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condition</a:t>
            </a:r>
            <a:r>
              <a:rPr lang="hu-HU" dirty="0" smtClean="0"/>
              <a:t>: </a:t>
            </a:r>
            <a:r>
              <a:rPr lang="hu-HU" dirty="0" err="1" smtClean="0"/>
              <a:t>the</a:t>
            </a:r>
            <a:r>
              <a:rPr lang="hu-HU" dirty="0" smtClean="0"/>
              <a:t> image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statistical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real</a:t>
            </a:r>
            <a:r>
              <a:rPr lang="hu-HU" dirty="0" smtClean="0"/>
              <a:t> image,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neighboring</a:t>
            </a:r>
            <a:r>
              <a:rPr lang="hu-HU" dirty="0" smtClean="0"/>
              <a:t> pixel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correlated</a:t>
            </a:r>
            <a:endParaRPr lang="hu-HU" dirty="0" smtClean="0"/>
          </a:p>
          <a:p>
            <a:r>
              <a:rPr lang="hu-HU" dirty="0" err="1" smtClean="0"/>
              <a:t>This</a:t>
            </a:r>
            <a:r>
              <a:rPr lang="hu-HU" dirty="0" smtClean="0"/>
              <a:t> idea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implemented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DeepDream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an image </a:t>
            </a:r>
            <a:r>
              <a:rPr lang="hu-HU" dirty="0" err="1" smtClean="0"/>
              <a:t>classification</a:t>
            </a:r>
            <a:r>
              <a:rPr lang="hu-HU" dirty="0" smtClean="0"/>
              <a:t> CNN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Inception</a:t>
            </a:r>
            <a:endParaRPr lang="hu-HU" dirty="0" smtClean="0"/>
          </a:p>
          <a:p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research.google</a:t>
            </a:r>
            <a:r>
              <a:rPr lang="en-GB" dirty="0"/>
              <a:t>/blog/</a:t>
            </a:r>
            <a:r>
              <a:rPr lang="en-GB" dirty="0" err="1"/>
              <a:t>inceptionism</a:t>
            </a:r>
            <a:r>
              <a:rPr lang="en-GB" dirty="0"/>
              <a:t>-going-deeper-into-neural-networks</a:t>
            </a:r>
            <a:r>
              <a:rPr lang="en-GB" dirty="0" smtClean="0"/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églalap 3"/>
          <p:cNvSpPr/>
          <p:nvPr/>
        </p:nvSpPr>
        <p:spPr>
          <a:xfrm>
            <a:off x="1207925" y="2780928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Starting out </a:t>
            </a:r>
            <a:r>
              <a:rPr lang="hu-HU" dirty="0" err="1" smtClean="0"/>
              <a:t>from</a:t>
            </a:r>
            <a:r>
              <a:rPr lang="hu-HU" dirty="0" smtClean="0"/>
              <a:t> random </a:t>
            </a:r>
            <a:r>
              <a:rPr lang="hu-HU" dirty="0" err="1" smtClean="0"/>
              <a:t>noise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input image </a:t>
            </a:r>
            <a:r>
              <a:rPr lang="hu-HU" dirty="0" err="1" smtClean="0"/>
              <a:t>to</a:t>
            </a:r>
            <a:r>
              <a:rPr lang="hu-HU" dirty="0" smtClean="0"/>
              <a:t> be more </a:t>
            </a:r>
            <a:r>
              <a:rPr lang="hu-HU" dirty="0" err="1" smtClean="0"/>
              <a:t>banana-like</a:t>
            </a:r>
            <a:r>
              <a:rPr lang="hu-HU" dirty="0" smtClean="0"/>
              <a:t>; </a:t>
            </a:r>
            <a:r>
              <a:rPr lang="hu-HU" dirty="0" err="1" smtClean="0"/>
              <a:t>source</a:t>
            </a:r>
            <a:r>
              <a:rPr lang="hu-HU" dirty="0" smtClean="0"/>
              <a:t>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</a:t>
            </a:r>
            <a:r>
              <a:rPr lang="hu-HU" dirty="0" err="1" smtClean="0">
                <a:hlinkClick r:id="rId2"/>
              </a:rPr>
              <a:t>Photos</a:t>
            </a:r>
            <a:endParaRPr lang="en-GB" dirty="0"/>
          </a:p>
        </p:txBody>
      </p:sp>
      <p:pic>
        <p:nvPicPr>
          <p:cNvPr id="3074" name="Picture 2" descr="https://lh3.googleusercontent.com/pw/AP1GczObd0G4dYvpesTun5p9VK4-ZF2JlL1SYFuMrXm7KF2whawjMvbvhVJbM7LwYwwyeGiayfwfzaw3qNSsj27Z9wzuiF68UC7LpGIjDrlQFXcvDZUFLyJ3JtbkOJlaOIHFAY-jM1_XdLdY6pvSd4N8_ufq=w700-h283-s-no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66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pw/AP1GczOKp0_BKTEhIU_RQHJ9kyNKFN-KVYfDRZsuX9PnsIue0y_r3kppIUqIb3In4YFsAdmywbmE3HhGUbP2mUHFXieNYEUjdBGrrF2CJJtFgt5CvSen4tuGCkG81MD2u5qFQFvsYgnsMp55fVqT1Y5LnWH-=w737-h432-s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9252"/>
            <a:ext cx="5476503" cy="32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680533" y="465313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 smtClean="0"/>
              <a:t>Source</a:t>
            </a:r>
            <a:r>
              <a:rPr lang="hu-HU" dirty="0" smtClean="0"/>
              <a:t>:</a:t>
            </a:r>
          </a:p>
          <a:p>
            <a:r>
              <a:rPr lang="hu-HU" dirty="0" err="1" smtClean="0">
                <a:hlinkClick r:id="rId5"/>
              </a:rPr>
              <a:t>Google</a:t>
            </a:r>
            <a:r>
              <a:rPr lang="hu-HU" dirty="0" smtClean="0">
                <a:hlinkClick r:id="rId5"/>
              </a:rPr>
              <a:t> </a:t>
            </a:r>
            <a:r>
              <a:rPr lang="hu-HU" dirty="0" err="1" smtClean="0">
                <a:hlinkClick r:id="rId5"/>
              </a:rPr>
              <a:t>Photos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2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3549</Words>
  <Application>Microsoft Office PowerPoint</Application>
  <PresentationFormat>Diavetítés a képernyőre (4:3 oldalarány)</PresentationFormat>
  <Paragraphs>262</Paragraphs>
  <Slides>31</Slides>
  <Notes>3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2" baseType="lpstr">
      <vt:lpstr>Office-téma</vt:lpstr>
      <vt:lpstr>Generative Artificial Intelligence Image Generation with Deep Learning Models</vt:lpstr>
      <vt:lpstr>Two Main Areas of Generative AI</vt:lpstr>
      <vt:lpstr>Image Generation</vt:lpstr>
      <vt:lpstr>Development of Image Generation</vt:lpstr>
      <vt:lpstr>Image Generation</vt:lpstr>
      <vt:lpstr>PowerPoint bemutató</vt:lpstr>
      <vt:lpstr>PowerPoint bemutató</vt:lpstr>
      <vt:lpstr>DeepDream</vt:lpstr>
      <vt:lpstr>PowerPoint bemutató</vt:lpstr>
      <vt:lpstr>PowerPoint bemutató</vt:lpstr>
      <vt:lpstr>DeepDream</vt:lpstr>
      <vt:lpstr>DeepDream</vt:lpstr>
      <vt:lpstr>Variational Autoencoder</vt:lpstr>
      <vt:lpstr>Variational Autoencoder</vt:lpstr>
      <vt:lpstr>Variational Autoencoder</vt:lpstr>
      <vt:lpstr>Operations on Latent Vectors</vt:lpstr>
      <vt:lpstr>Operations on Latent Vectors</vt:lpstr>
      <vt:lpstr>GAN</vt:lpstr>
      <vt:lpstr>Training a GAN</vt:lpstr>
      <vt:lpstr>Training a GAN</vt:lpstr>
      <vt:lpstr>Developments of GAN</vt:lpstr>
      <vt:lpstr>GAN</vt:lpstr>
      <vt:lpstr>The „Uncanny Valley” Effect</vt:lpstr>
      <vt:lpstr>Diffusion</vt:lpstr>
      <vt:lpstr>Diffusion</vt:lpstr>
      <vt:lpstr>Diffusion</vt:lpstr>
      <vt:lpstr>U-Net</vt:lpstr>
      <vt:lpstr>Generating with Diffusion</vt:lpstr>
      <vt:lpstr>Conditional Image Generation</vt:lpstr>
      <vt:lpstr>Conditional Image Generation</vt:lpstr>
      <vt:lpstr>Conditional Image Generation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Anonim</dc:creator>
  <cp:lastModifiedBy>Anonim</cp:lastModifiedBy>
  <cp:revision>48</cp:revision>
  <dcterms:created xsi:type="dcterms:W3CDTF">2025-10-09T10:25:08Z</dcterms:created>
  <dcterms:modified xsi:type="dcterms:W3CDTF">2025-11-13T12:40:21Z</dcterms:modified>
</cp:coreProperties>
</file>